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93" r:id="rId1"/>
  </p:sldMasterIdLst>
  <p:notesMasterIdLst>
    <p:notesMasterId r:id="rId30"/>
  </p:notesMasterIdLst>
  <p:sldIdLst>
    <p:sldId id="256" r:id="rId2"/>
    <p:sldId id="260" r:id="rId3"/>
    <p:sldId id="257"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86" r:id="rId19"/>
    <p:sldId id="278" r:id="rId20"/>
    <p:sldId id="275" r:id="rId21"/>
    <p:sldId id="276" r:id="rId22"/>
    <p:sldId id="279" r:id="rId23"/>
    <p:sldId id="283" r:id="rId24"/>
    <p:sldId id="281" r:id="rId25"/>
    <p:sldId id="284" r:id="rId26"/>
    <p:sldId id="282" r:id="rId27"/>
    <p:sldId id="277" r:id="rId28"/>
    <p:sldId id="28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A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5" autoAdjust="0"/>
    <p:restoredTop sz="82068"/>
  </p:normalViewPr>
  <p:slideViewPr>
    <p:cSldViewPr snapToGrid="0">
      <p:cViewPr varScale="1">
        <p:scale>
          <a:sx n="96" d="100"/>
          <a:sy n="96" d="100"/>
        </p:scale>
        <p:origin x="128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4719D0-375C-144B-BBD8-98B93261B710}"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96BCE0-6C62-3D49-9043-F5468D4C3108}" type="slidenum">
              <a:rPr lang="en-US" smtClean="0"/>
              <a:t>‹#›</a:t>
            </a:fld>
            <a:endParaRPr lang="en-US"/>
          </a:p>
        </p:txBody>
      </p:sp>
    </p:spTree>
    <p:extLst>
      <p:ext uri="{BB962C8B-B14F-4D97-AF65-F5344CB8AC3E}">
        <p14:creationId xmlns:p14="http://schemas.microsoft.com/office/powerpoint/2010/main" val="3110929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96BCE0-6C62-3D49-9043-F5468D4C3108}" type="slidenum">
              <a:rPr lang="en-US" smtClean="0"/>
              <a:t>1</a:t>
            </a:fld>
            <a:endParaRPr lang="en-US"/>
          </a:p>
        </p:txBody>
      </p:sp>
    </p:spTree>
    <p:extLst>
      <p:ext uri="{BB962C8B-B14F-4D97-AF65-F5344CB8AC3E}">
        <p14:creationId xmlns:p14="http://schemas.microsoft.com/office/powerpoint/2010/main" val="684005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Illinois has developed a coordinated behavioral health crisis response system through the Community Emergency Services and Support Act, or CESSA. This initiative allows Mobile Crisis Response Teams to respond to behavioral health emergencies, either as an alternative to or in coordination with traditional EMS.</a:t>
            </a:r>
          </a:p>
          <a:p>
            <a:r>
              <a:rPr lang="en-US" dirty="0"/>
              <a:t>Our role as EMS clinicians remains unchanged in one important respect: every patient experiencing a behavioral health crisis requires an independent medical assessment. When a patient is medically appropriate for community-based behavioral health care, this protocol provides a pathway for EMS to engage a Mobile Crisis Response Team and help connect that patient with the most appropriate resources.</a:t>
            </a:r>
          </a:p>
        </p:txBody>
      </p:sp>
      <p:sp>
        <p:nvSpPr>
          <p:cNvPr id="4" name="Slide Number Placeholder 3"/>
          <p:cNvSpPr>
            <a:spLocks noGrp="1"/>
          </p:cNvSpPr>
          <p:nvPr>
            <p:ph type="sldNum" sz="quarter" idx="5"/>
          </p:nvPr>
        </p:nvSpPr>
        <p:spPr/>
        <p:txBody>
          <a:bodyPr/>
          <a:lstStyle/>
          <a:p>
            <a:fld id="{CA96BCE0-6C62-3D49-9043-F5468D4C3108}" type="slidenum">
              <a:rPr lang="en-US" smtClean="0"/>
              <a:t>3</a:t>
            </a:fld>
            <a:endParaRPr lang="en-US"/>
          </a:p>
        </p:txBody>
      </p:sp>
    </p:spTree>
    <p:extLst>
      <p:ext uri="{BB962C8B-B14F-4D97-AF65-F5344CB8AC3E}">
        <p14:creationId xmlns:p14="http://schemas.microsoft.com/office/powerpoint/2010/main" val="3622206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669D-AD5D-2643-6A46-A90FBB85B9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3A63EB-098C-9B7A-4DA8-9DF9C32B89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A0A0E5-7496-8E23-89E9-75429D356414}"/>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A48EBE94-18D8-81A8-48CE-7B18210FDB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5A7874-232C-FBDD-834F-25EAC5CD1F99}"/>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46378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D56C-638E-AF98-878A-F32EA5CBEE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2F416-9E47-C453-A887-6A048882B1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32F1B-4729-8EA1-0D87-3EE485FF4D71}"/>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F0C26820-7E99-CDCB-6AF4-BCCB4FB08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013789-1FBF-E0DC-FFF7-ABC4A9C4FCA6}"/>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2792325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1676C-7F5F-C360-1E04-F5F560592C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7D4032-CCB2-4045-55C6-5FF7E7A202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3B2E2E-28EB-1731-F6A7-4A7DDCE55521}"/>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E75FC0FC-ED80-B45D-76F0-941EE21B3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13E5E5-D7F2-F3B8-8FB8-11054BE495ED}"/>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2280997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65762-92D1-0DBB-D4DA-C360B5F9B9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992642-3204-1400-A8EB-82DC774B05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5BF68A-1808-3457-299D-A1D6C2A2A6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BC5BDF-7990-DB8B-17A7-4B7060EDAD0C}"/>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6" name="Footer Placeholder 5">
            <a:extLst>
              <a:ext uri="{FF2B5EF4-FFF2-40B4-BE49-F238E27FC236}">
                <a16:creationId xmlns:a16="http://schemas.microsoft.com/office/drawing/2014/main" id="{B69DE0E1-970B-9E57-DF84-65F5F8FFB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EC0197-1455-0DBB-421E-6E7F07F71248}"/>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103156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7F47-F79D-81A7-EEA9-C095ED7E4F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165A18-24D9-41AB-8BE8-DE90F80FA6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1E3EC7-B94F-5EA2-668B-F707D18C2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238E34-3F3D-3FB8-ADDE-537A46B619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E28BC7-ABD2-EB6E-9C9E-BCB359D195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E4EEAC-2B30-55CE-5864-98DD728CCE1D}"/>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8" name="Footer Placeholder 7">
            <a:extLst>
              <a:ext uri="{FF2B5EF4-FFF2-40B4-BE49-F238E27FC236}">
                <a16:creationId xmlns:a16="http://schemas.microsoft.com/office/drawing/2014/main" id="{E9EDDDF6-CAF4-889C-11DC-8461568D2B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AA4066-354A-228B-5416-1B05559F8604}"/>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2469395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4FF2-4011-7DC0-39B7-86DC5C02BE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32C79-BD92-843A-CE98-04958669CB57}"/>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4" name="Footer Placeholder 3">
            <a:extLst>
              <a:ext uri="{FF2B5EF4-FFF2-40B4-BE49-F238E27FC236}">
                <a16:creationId xmlns:a16="http://schemas.microsoft.com/office/drawing/2014/main" id="{B32FA989-5A6F-BA61-A313-95967795E3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58F16A-95E0-9F7E-48FC-E67128B3D427}"/>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405320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499F31-4207-DADF-39E7-FE930E4C12E1}"/>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3" name="Footer Placeholder 2">
            <a:extLst>
              <a:ext uri="{FF2B5EF4-FFF2-40B4-BE49-F238E27FC236}">
                <a16:creationId xmlns:a16="http://schemas.microsoft.com/office/drawing/2014/main" id="{8ACD0FEF-124F-6FF5-1E46-D547F26FF5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EB7FAF-E21C-B320-C753-AFBDBFE99025}"/>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4228014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5856E-F24B-372B-7C83-CA4D60BE7C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F0357-D4E8-0628-BBFC-27B8071903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DB5267-88E5-962F-4944-E45E8617F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4C13C1-72BA-FC4E-F4D7-6C342E08090C}"/>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6" name="Footer Placeholder 5">
            <a:extLst>
              <a:ext uri="{FF2B5EF4-FFF2-40B4-BE49-F238E27FC236}">
                <a16:creationId xmlns:a16="http://schemas.microsoft.com/office/drawing/2014/main" id="{091D622F-F044-A6D2-2058-9B7E64AA3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089FA-18E9-B8F0-C7AE-EEA7B4B4F164}"/>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378431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A20C-6E58-7FF9-B2FF-7D5E8C89B5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25DA8B-BEC8-0E87-8FCF-30C566F017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082C0E1-2EAE-141F-49E7-A510D9FB63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2FDD24-F918-A32F-DF92-C319ADFA9617}"/>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6" name="Footer Placeholder 5">
            <a:extLst>
              <a:ext uri="{FF2B5EF4-FFF2-40B4-BE49-F238E27FC236}">
                <a16:creationId xmlns:a16="http://schemas.microsoft.com/office/drawing/2014/main" id="{2D733F0F-6F5B-8892-8B1F-B7609725B9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E4979D-BF07-ADEF-457B-CC56C1D3FD6B}"/>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555205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E7372-DE75-A988-4848-8F531508BC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B6554C-BC5D-83F9-CA74-5B7CCD94FC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4D83D-E0F4-F29B-711E-56D18C73BAF2}"/>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5E5655C0-BEB5-5835-A9B4-29D22A44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F491EC-5961-9C17-06A0-670FD491C902}"/>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2520400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A4495B-4EED-DE2D-966C-0EE3DD8412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6F76D4-78BC-16BD-6508-94B22AC98A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CE6F6-D008-6781-B33E-59C54B596F4D}"/>
              </a:ext>
            </a:extLst>
          </p:cNvPr>
          <p:cNvSpPr>
            <a:spLocks noGrp="1"/>
          </p:cNvSpPr>
          <p:nvPr>
            <p:ph type="dt" sz="half" idx="10"/>
          </p:nvPr>
        </p:nvSpPr>
        <p:spPr/>
        <p:txBody>
          <a:body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FFBB2C4B-D002-62A0-B648-7D193BB96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A9BBE-6355-C74E-4AE6-D5DEE1884447}"/>
              </a:ext>
            </a:extLst>
          </p:cNvPr>
          <p:cNvSpPr>
            <a:spLocks noGrp="1"/>
          </p:cNvSpPr>
          <p:nvPr>
            <p:ph type="sldNum" sz="quarter" idx="12"/>
          </p:nvPr>
        </p:nvSpPr>
        <p:spPr/>
        <p:txBody>
          <a:bodyPr/>
          <a:lstStyle/>
          <a:p>
            <a:fld id="{9E0FCC41-D03D-4644-BDB3-3DDC9D73C60C}" type="slidenum">
              <a:rPr lang="en-US" smtClean="0"/>
              <a:t>‹#›</a:t>
            </a:fld>
            <a:endParaRPr lang="en-US"/>
          </a:p>
        </p:txBody>
      </p:sp>
    </p:spTree>
    <p:extLst>
      <p:ext uri="{BB962C8B-B14F-4D97-AF65-F5344CB8AC3E}">
        <p14:creationId xmlns:p14="http://schemas.microsoft.com/office/powerpoint/2010/main" val="83626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E73992-657E-423F-F4AC-902E83D83B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DADB55-F3C8-9AE8-6878-07F623B86A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2334D8-50AF-8F96-5820-13BBEDA41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4AC727-0787-3742-B6D5-A2A10ABB6A16}" type="datetimeFigureOut">
              <a:rPr lang="en-US" smtClean="0"/>
              <a:t>10/14/2026</a:t>
            </a:fld>
            <a:endParaRPr lang="en-US"/>
          </a:p>
        </p:txBody>
      </p:sp>
      <p:sp>
        <p:nvSpPr>
          <p:cNvPr id="5" name="Footer Placeholder 4">
            <a:extLst>
              <a:ext uri="{FF2B5EF4-FFF2-40B4-BE49-F238E27FC236}">
                <a16:creationId xmlns:a16="http://schemas.microsoft.com/office/drawing/2014/main" id="{FAF1F87F-3087-88BA-D654-742A164D7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9F6C80-0691-1F6E-284C-FB334886DE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FCC41-D03D-4644-BDB3-3DDC9D73C60C}" type="slidenum">
              <a:rPr lang="en-US" smtClean="0"/>
              <a:t>‹#›</a:t>
            </a:fld>
            <a:endParaRPr lang="en-US"/>
          </a:p>
        </p:txBody>
      </p:sp>
      <p:sp>
        <p:nvSpPr>
          <p:cNvPr id="10" name="Rectangle 9">
            <a:extLst>
              <a:ext uri="{FF2B5EF4-FFF2-40B4-BE49-F238E27FC236}">
                <a16:creationId xmlns:a16="http://schemas.microsoft.com/office/drawing/2014/main" id="{F560DC19-A8E1-A0B9-9186-68C8DB25F096}"/>
              </a:ext>
            </a:extLst>
          </p:cNvPr>
          <p:cNvSpPr/>
          <p:nvPr userDrawn="1"/>
        </p:nvSpPr>
        <p:spPr>
          <a:xfrm>
            <a:off x="0" y="6201982"/>
            <a:ext cx="12192000" cy="385762"/>
          </a:xfrm>
          <a:prstGeom prst="rect">
            <a:avLst/>
          </a:prstGeom>
          <a:gradFill>
            <a:gsLst>
              <a:gs pos="0">
                <a:srgbClr val="D22A20"/>
              </a:gs>
              <a:gs pos="37000">
                <a:srgbClr val="D22A20"/>
              </a:gs>
              <a:gs pos="54000">
                <a:srgbClr val="D22A20">
                  <a:alpha val="90000"/>
                </a:srgbClr>
              </a:gs>
              <a:gs pos="100000">
                <a:srgbClr val="D22A20">
                  <a:alpha val="5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688260"/>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4a"/><Relationship Id="rId1" Type="http://schemas.openxmlformats.org/officeDocument/2006/relationships/audio" Target="NULL"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audio" Target="../media/media26.m4a"/><Relationship Id="rId2" Type="http://schemas.microsoft.com/office/2007/relationships/media" Target="../media/media26.m4a"/><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168E3-DBE0-3D77-D31A-EE3DD09D54F1}"/>
              </a:ext>
            </a:extLst>
          </p:cNvPr>
          <p:cNvSpPr>
            <a:spLocks noGrp="1"/>
          </p:cNvSpPr>
          <p:nvPr>
            <p:ph type="ctrTitle"/>
          </p:nvPr>
        </p:nvSpPr>
        <p:spPr>
          <a:xfrm>
            <a:off x="1524000" y="1768694"/>
            <a:ext cx="9144000" cy="2669742"/>
          </a:xfrm>
        </p:spPr>
        <p:txBody>
          <a:bodyPr anchor="ctr">
            <a:normAutofit/>
          </a:bodyPr>
          <a:lstStyle/>
          <a:p>
            <a:r>
              <a:rPr lang="en-US" dirty="0"/>
              <a:t>Mobile Crisis Response (MCR) Integration Protocol</a:t>
            </a:r>
            <a:br>
              <a:rPr lang="en-US" dirty="0"/>
            </a:br>
            <a:r>
              <a:rPr lang="en-US" b="1" dirty="0"/>
              <a:t>Section 18.J</a:t>
            </a:r>
          </a:p>
        </p:txBody>
      </p:sp>
      <p:sp>
        <p:nvSpPr>
          <p:cNvPr id="3" name="Subtitle 2">
            <a:extLst>
              <a:ext uri="{FF2B5EF4-FFF2-40B4-BE49-F238E27FC236}">
                <a16:creationId xmlns:a16="http://schemas.microsoft.com/office/drawing/2014/main" id="{0BB1212A-D121-3061-811B-BC6F67D145E2}"/>
              </a:ext>
            </a:extLst>
          </p:cNvPr>
          <p:cNvSpPr>
            <a:spLocks noGrp="1"/>
          </p:cNvSpPr>
          <p:nvPr>
            <p:ph type="subTitle" idx="1"/>
          </p:nvPr>
        </p:nvSpPr>
        <p:spPr>
          <a:xfrm>
            <a:off x="1524000" y="4438436"/>
            <a:ext cx="9144000" cy="819364"/>
          </a:xfrm>
        </p:spPr>
        <p:txBody>
          <a:bodyPr/>
          <a:lstStyle/>
          <a:p>
            <a:r>
              <a:rPr lang="en-US" dirty="0">
                <a:solidFill>
                  <a:schemeClr val="bg2">
                    <a:lumMod val="25000"/>
                  </a:schemeClr>
                </a:solidFill>
              </a:rPr>
              <a:t>Tyler Fulks, MD FACEP, FAEMS</a:t>
            </a:r>
          </a:p>
        </p:txBody>
      </p:sp>
      <p:sp>
        <p:nvSpPr>
          <p:cNvPr id="8" name="Rectangle 7">
            <a:extLst>
              <a:ext uri="{FF2B5EF4-FFF2-40B4-BE49-F238E27FC236}">
                <a16:creationId xmlns:a16="http://schemas.microsoft.com/office/drawing/2014/main" id="{6AC8DF1D-BAE9-4F6B-8A75-9C9DAA17F2AE}"/>
              </a:ext>
            </a:extLst>
          </p:cNvPr>
          <p:cNvSpPr/>
          <p:nvPr/>
        </p:nvSpPr>
        <p:spPr>
          <a:xfrm>
            <a:off x="712573" y="270256"/>
            <a:ext cx="10766853" cy="646331"/>
          </a:xfrm>
          <a:prstGeom prst="rect">
            <a:avLst/>
          </a:prstGeom>
        </p:spPr>
        <p:txBody>
          <a:bodyPr wrap="square">
            <a:spAutoFit/>
          </a:bodyPr>
          <a:lstStyle/>
          <a:p>
            <a:pPr algn="ctr"/>
            <a:r>
              <a:rPr lang="en-US" sz="3600" b="1" dirty="0"/>
              <a:t>Memorial EMS </a:t>
            </a:r>
            <a:r>
              <a:rPr lang="en-US" sz="3600" dirty="0"/>
              <a:t>– November 2026 Protocol Updates</a:t>
            </a:r>
          </a:p>
        </p:txBody>
      </p:sp>
      <p:pic>
        <p:nvPicPr>
          <p:cNvPr id="7" name="Audio 6">
            <a:extLst>
              <a:ext uri="{FF2B5EF4-FFF2-40B4-BE49-F238E27FC236}">
                <a16:creationId xmlns:a16="http://schemas.microsoft.com/office/drawing/2014/main" id="{2C236536-E861-9987-FD99-D53F398B2C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99266884"/>
      </p:ext>
    </p:extLst>
  </p:cSld>
  <p:clrMapOvr>
    <a:masterClrMapping/>
  </p:clrMapOvr>
  <mc:AlternateContent xmlns:mc="http://schemas.openxmlformats.org/markup-compatibility/2006" xmlns:p14="http://schemas.microsoft.com/office/powerpoint/2010/main">
    <mc:Choice Requires="p14">
      <p:transition spd="slow" p14:dur="2000" advTm="19200"/>
    </mc:Choice>
    <mc:Fallback xmlns="">
      <p:transition spd="slow" advTm="19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CA7C5-814E-411D-AA3B-AA89FB2B1942}"/>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5E9A4EBD-33CE-4567-8767-DC35682A7989}"/>
              </a:ext>
            </a:extLst>
          </p:cNvPr>
          <p:cNvSpPr>
            <a:spLocks noGrp="1"/>
          </p:cNvSpPr>
          <p:nvPr>
            <p:ph idx="1"/>
          </p:nvPr>
        </p:nvSpPr>
        <p:spPr>
          <a:xfrm>
            <a:off x="838199" y="1825625"/>
            <a:ext cx="10617485" cy="4351338"/>
          </a:xfrm>
        </p:spPr>
        <p:txBody>
          <a:bodyPr>
            <a:normAutofit lnSpcReduction="10000"/>
          </a:bodyPr>
          <a:lstStyle/>
          <a:p>
            <a:pP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This training is designed to be a review of the Nov. 2026 Memorial EMS Protocols; it is not all encompassing. </a:t>
            </a:r>
          </a:p>
          <a:p>
            <a:pP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As medical professionals, you are expected to know everything in this protocol up to and including your level of care.</a:t>
            </a:r>
          </a:p>
          <a:p>
            <a:pP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The best way to educate yourself to these protocols is to begin by reading the entire document, review this training, and complete any training worksheets. </a:t>
            </a:r>
          </a:p>
          <a:p>
            <a:pPr>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All EMS providers above the level of Emergency Medical Responder are required to pass a protocol test with a score of at least 80%.  </a:t>
            </a:r>
          </a:p>
        </p:txBody>
      </p:sp>
      <p:sp>
        <p:nvSpPr>
          <p:cNvPr id="4" name="TextBox 3">
            <a:extLst>
              <a:ext uri="{FF2B5EF4-FFF2-40B4-BE49-F238E27FC236}">
                <a16:creationId xmlns:a16="http://schemas.microsoft.com/office/drawing/2014/main" id="{B1F5090F-03FF-4C43-9D7C-A0C74C7F863A}"/>
              </a:ext>
            </a:extLst>
          </p:cNvPr>
          <p:cNvSpPr txBox="1"/>
          <p:nvPr/>
        </p:nvSpPr>
        <p:spPr>
          <a:xfrm>
            <a:off x="6914510" y="365125"/>
            <a:ext cx="4897347" cy="1200329"/>
          </a:xfrm>
          <a:prstGeom prst="rect">
            <a:avLst/>
          </a:prstGeom>
          <a:noFill/>
        </p:spPr>
        <p:txBody>
          <a:bodyPr wrap="square" rtlCol="0">
            <a:spAutoFit/>
          </a:bodyPr>
          <a:lstStyle/>
          <a:p>
            <a:pPr algn="just"/>
            <a:r>
              <a:rPr lang="en-US" dirty="0">
                <a:solidFill>
                  <a:schemeClr val="tx1">
                    <a:lumMod val="65000"/>
                    <a:lumOff val="35000"/>
                  </a:schemeClr>
                </a:solidFill>
              </a:rPr>
              <a:t>The information included here is specific to the Memorial EMS Systems November 2026 Protocols</a:t>
            </a:r>
          </a:p>
          <a:p>
            <a:pPr lvl="1" algn="ctr"/>
            <a:r>
              <a:rPr lang="en-US" dirty="0">
                <a:solidFill>
                  <a:schemeClr val="tx1">
                    <a:lumMod val="65000"/>
                    <a:lumOff val="35000"/>
                  </a:schemeClr>
                </a:solidFill>
              </a:rPr>
              <a:t>Decatur Memorial EMS #0653 </a:t>
            </a:r>
          </a:p>
          <a:p>
            <a:pPr lvl="1" algn="ctr"/>
            <a:r>
              <a:rPr lang="en-US" dirty="0">
                <a:solidFill>
                  <a:schemeClr val="tx1">
                    <a:lumMod val="65000"/>
                    <a:lumOff val="35000"/>
                  </a:schemeClr>
                </a:solidFill>
              </a:rPr>
              <a:t>Springfield Memorial EMS #0327</a:t>
            </a:r>
          </a:p>
        </p:txBody>
      </p:sp>
      <p:pic>
        <p:nvPicPr>
          <p:cNvPr id="9" name="Audio 8">
            <a:extLst>
              <a:ext uri="{FF2B5EF4-FFF2-40B4-BE49-F238E27FC236}">
                <a16:creationId xmlns:a16="http://schemas.microsoft.com/office/drawing/2014/main" id="{A494EC1F-5672-9327-9112-0D4D4B9008B9}"/>
              </a:ext>
            </a:extLst>
          </p:cNvPr>
          <p:cNvPicPr>
            <a:picLocks noChangeAspect="1"/>
          </p:cNvPicPr>
          <p:nvPr>
            <a:audioFile r:link="rId1"/>
            <p:extLst>
              <p:ext uri="{DAA4B4D4-6D71-4841-9C94-3DE7FCFB9230}">
                <p14:media xmlns:p14="http://schemas.microsoft.com/office/powerpoint/2010/main" r:embed="rId2">
                  <p14:trim end="10411.9999"/>
                </p14:media>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51372150"/>
      </p:ext>
    </p:extLst>
  </p:cSld>
  <p:clrMapOvr>
    <a:masterClrMapping/>
  </p:clrMapOvr>
  <mc:AlternateContent xmlns:mc="http://schemas.openxmlformats.org/markup-compatibility/2006" xmlns:p14="http://schemas.microsoft.com/office/powerpoint/2010/main">
    <mc:Choice Requires="p14">
      <p:transition spd="slow" p14:dur="2000" advTm="44660"/>
    </mc:Choice>
    <mc:Fallback xmlns="">
      <p:transition spd="slow" advTm="44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516E-4C4D-4E93-80CE-20CF9987C9A8}"/>
              </a:ext>
            </a:extLst>
          </p:cNvPr>
          <p:cNvSpPr>
            <a:spLocks noGrp="1"/>
          </p:cNvSpPr>
          <p:nvPr>
            <p:ph type="title"/>
          </p:nvPr>
        </p:nvSpPr>
        <p:spPr/>
        <p:txBody>
          <a:bodyPr/>
          <a:lstStyle/>
          <a:p>
            <a:r>
              <a:rPr lang="en-US" dirty="0"/>
              <a:t>Background</a:t>
            </a:r>
          </a:p>
        </p:txBody>
      </p:sp>
      <p:pic>
        <p:nvPicPr>
          <p:cNvPr id="5" name="Content Placeholder 4">
            <a:extLst>
              <a:ext uri="{FF2B5EF4-FFF2-40B4-BE49-F238E27FC236}">
                <a16:creationId xmlns:a16="http://schemas.microsoft.com/office/drawing/2014/main" id="{577FCD00-475F-A072-0D7F-01685203889B}"/>
              </a:ext>
            </a:extLst>
          </p:cNvPr>
          <p:cNvPicPr>
            <a:picLocks noGrp="1" noChangeAspect="1"/>
          </p:cNvPicPr>
          <p:nvPr>
            <p:ph idx="1"/>
          </p:nvPr>
        </p:nvPicPr>
        <p:blipFill>
          <a:blip r:embed="rId5"/>
          <a:stretch>
            <a:fillRect/>
          </a:stretch>
        </p:blipFill>
        <p:spPr>
          <a:xfrm>
            <a:off x="838200" y="2248694"/>
            <a:ext cx="10515600" cy="3505200"/>
          </a:xfrm>
          <a:prstGeom prst="rect">
            <a:avLst/>
          </a:prstGeom>
        </p:spPr>
      </p:pic>
      <p:pic>
        <p:nvPicPr>
          <p:cNvPr id="9" name="Audio 8">
            <a:extLst>
              <a:ext uri="{FF2B5EF4-FFF2-40B4-BE49-F238E27FC236}">
                <a16:creationId xmlns:a16="http://schemas.microsoft.com/office/drawing/2014/main" id="{C7384EE0-47D8-435E-1BA8-5BD48314D5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55555197"/>
      </p:ext>
    </p:extLst>
  </p:cSld>
  <p:clrMapOvr>
    <a:masterClrMapping/>
  </p:clrMapOvr>
  <mc:AlternateContent xmlns:mc="http://schemas.openxmlformats.org/markup-compatibility/2006" xmlns:p14="http://schemas.microsoft.com/office/powerpoint/2010/main">
    <mc:Choice Requires="p14">
      <p:transition spd="slow" p14:dur="2000" advTm="46560"/>
    </mc:Choice>
    <mc:Fallback xmlns="">
      <p:transition spd="slow" advTm="46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49E61-68A9-7F03-5CB3-FAA6DB88582F}"/>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A0A8AC16-1C34-2140-0D5A-D71FD42FCE74}"/>
              </a:ext>
            </a:extLst>
          </p:cNvPr>
          <p:cNvSpPr>
            <a:spLocks noGrp="1"/>
          </p:cNvSpPr>
          <p:nvPr>
            <p:ph idx="1"/>
          </p:nvPr>
        </p:nvSpPr>
        <p:spPr/>
        <p:txBody>
          <a:bodyPr/>
          <a:lstStyle/>
          <a:p>
            <a:r>
              <a:rPr lang="en-US" dirty="0"/>
              <a:t>Ensure patients receive the most appropriate level of behavioral health care.</a:t>
            </a:r>
          </a:p>
          <a:p>
            <a:r>
              <a:rPr lang="en-US" dirty="0"/>
              <a:t>Identify patients with underlying medical conditions requiring prompt transport for emergency department evaluation.</a:t>
            </a:r>
          </a:p>
          <a:p>
            <a:r>
              <a:rPr lang="en-US" dirty="0"/>
              <a:t>Reduce unnecessary emergency department utilization, when appropriate, while maintaining patient safety.</a:t>
            </a:r>
          </a:p>
          <a:p>
            <a:r>
              <a:rPr lang="en-US" dirty="0"/>
              <a:t>Promote safe collaboration between first responders, EMS, law enforcement, and established Mobile Crisis Response Teams</a:t>
            </a:r>
          </a:p>
        </p:txBody>
      </p:sp>
      <p:pic>
        <p:nvPicPr>
          <p:cNvPr id="15" name="Audio 14">
            <a:extLst>
              <a:ext uri="{FF2B5EF4-FFF2-40B4-BE49-F238E27FC236}">
                <a16:creationId xmlns:a16="http://schemas.microsoft.com/office/drawing/2014/main" id="{ADA4ABA7-1EAF-101D-9A70-42CB32B43F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43920607"/>
      </p:ext>
    </p:extLst>
  </p:cSld>
  <p:clrMapOvr>
    <a:masterClrMapping/>
  </p:clrMapOvr>
  <mc:AlternateContent xmlns:mc="http://schemas.openxmlformats.org/markup-compatibility/2006" xmlns:p14="http://schemas.microsoft.com/office/powerpoint/2010/main">
    <mc:Choice Requires="p14">
      <p:transition spd="slow" p14:dur="2000" advTm="32000"/>
    </mc:Choice>
    <mc:Fallback xmlns="">
      <p:transition spd="slow" advTm="3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F6E0E-1BE7-E5C2-CB94-121FB36E5C19}"/>
              </a:ext>
            </a:extLst>
          </p:cNvPr>
          <p:cNvSpPr>
            <a:spLocks noGrp="1"/>
          </p:cNvSpPr>
          <p:nvPr>
            <p:ph type="title"/>
          </p:nvPr>
        </p:nvSpPr>
        <p:spPr/>
        <p:txBody>
          <a:bodyPr/>
          <a:lstStyle/>
          <a:p>
            <a:r>
              <a:rPr lang="en-US" dirty="0">
                <a:solidFill>
                  <a:schemeClr val="bg1">
                    <a:lumMod val="50000"/>
                  </a:schemeClr>
                </a:solidFill>
              </a:rPr>
              <a:t>EMR Care</a:t>
            </a:r>
          </a:p>
        </p:txBody>
      </p:sp>
      <p:sp>
        <p:nvSpPr>
          <p:cNvPr id="3" name="Content Placeholder 2">
            <a:extLst>
              <a:ext uri="{FF2B5EF4-FFF2-40B4-BE49-F238E27FC236}">
                <a16:creationId xmlns:a16="http://schemas.microsoft.com/office/drawing/2014/main" id="{15820603-6E73-273B-9860-95DD02471D08}"/>
              </a:ext>
            </a:extLst>
          </p:cNvPr>
          <p:cNvSpPr>
            <a:spLocks noGrp="1"/>
          </p:cNvSpPr>
          <p:nvPr>
            <p:ph idx="1"/>
          </p:nvPr>
        </p:nvSpPr>
        <p:spPr>
          <a:xfrm>
            <a:off x="838200" y="1690688"/>
            <a:ext cx="10515600" cy="4486275"/>
          </a:xfrm>
        </p:spPr>
        <p:txBody>
          <a:bodyPr>
            <a:normAutofit fontScale="92500" lnSpcReduction="10000"/>
          </a:bodyPr>
          <a:lstStyle/>
          <a:p>
            <a:pPr marL="0" indent="0">
              <a:buNone/>
            </a:pPr>
            <a:r>
              <a:rPr lang="en-US" dirty="0"/>
              <a:t>EMR Care should be focused on identifying immediate life threats, performing an initial behavioral health assessment, maintaining scene safety, and determining whether Mobile Crisis Response activation may be appropriate.</a:t>
            </a:r>
          </a:p>
          <a:p>
            <a:pPr marL="514350" indent="-514350">
              <a:buFont typeface="+mj-lt"/>
              <a:buAutoNum type="arabicPeriod"/>
            </a:pPr>
            <a:r>
              <a:rPr lang="en-US" dirty="0"/>
              <a:t>Render initial care in accordance with the Routine Patient Care Protocol.</a:t>
            </a:r>
          </a:p>
          <a:p>
            <a:pPr marL="514350" indent="-514350">
              <a:buFont typeface="+mj-lt"/>
              <a:buAutoNum type="arabicPeriod"/>
            </a:pPr>
            <a:r>
              <a:rPr lang="en-US" dirty="0"/>
              <a:t>Oxygen: If respiratory distress is noted, 15 LPM via NRM or if unable to tolerate the mask, 6 LPM via nasal cannula.</a:t>
            </a:r>
          </a:p>
          <a:p>
            <a:pPr marL="971550" lvl="1" indent="-514350">
              <a:buFont typeface="+mj-lt"/>
              <a:buAutoNum type="alphaLcPeriod"/>
            </a:pPr>
            <a:r>
              <a:rPr lang="en-US" dirty="0"/>
              <a:t>If no obvious respiratory distress is noted, apply a pulse ox. If &gt; 94% and no signs/ symptoms of respiratory distress, no Oxygen is required. </a:t>
            </a:r>
          </a:p>
          <a:p>
            <a:pPr marL="514350" indent="-514350">
              <a:buFont typeface="+mj-lt"/>
              <a:buAutoNum type="arabicPeriod"/>
            </a:pPr>
            <a:r>
              <a:rPr lang="en-US" dirty="0"/>
              <a:t>Maintain scene safety.</a:t>
            </a:r>
          </a:p>
          <a:p>
            <a:pPr marL="971550" lvl="1" indent="-514350">
              <a:buFont typeface="+mj-lt"/>
              <a:buAutoNum type="alphaLcPeriod"/>
            </a:pPr>
            <a:r>
              <a:rPr lang="en-US" dirty="0"/>
              <a:t>Request law enforcement whenever scene safety is compromised or uncertain.</a:t>
            </a:r>
          </a:p>
          <a:p>
            <a:pPr marL="971550" lvl="1" indent="-514350">
              <a:buFont typeface="+mj-lt"/>
              <a:buAutoNum type="alphaLcPeriod"/>
            </a:pPr>
            <a:r>
              <a:rPr lang="en-US" dirty="0"/>
              <a:t>Do not enter an unsafe scene. </a:t>
            </a:r>
          </a:p>
        </p:txBody>
      </p:sp>
      <p:pic>
        <p:nvPicPr>
          <p:cNvPr id="17" name="Audio 16">
            <a:extLst>
              <a:ext uri="{FF2B5EF4-FFF2-40B4-BE49-F238E27FC236}">
                <a16:creationId xmlns:a16="http://schemas.microsoft.com/office/drawing/2014/main" id="{947236D7-EF2D-A8E4-534B-1A5A868DEDC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129485"/>
      </p:ext>
    </p:extLst>
  </p:cSld>
  <p:clrMapOvr>
    <a:masterClrMapping/>
  </p:clrMapOvr>
  <mc:AlternateContent xmlns:mc="http://schemas.openxmlformats.org/markup-compatibility/2006" xmlns:p14="http://schemas.microsoft.com/office/powerpoint/2010/main">
    <mc:Choice Requires="p14">
      <p:transition spd="slow" p14:dur="2000" advTm="49280"/>
    </mc:Choice>
    <mc:Fallback xmlns="">
      <p:transition spd="slow" advTm="49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F4206-414F-2075-4BE5-B7788F32A10F}"/>
              </a:ext>
            </a:extLst>
          </p:cNvPr>
          <p:cNvSpPr>
            <a:spLocks noGrp="1"/>
          </p:cNvSpPr>
          <p:nvPr>
            <p:ph type="title"/>
          </p:nvPr>
        </p:nvSpPr>
        <p:spPr/>
        <p:txBody>
          <a:bodyPr/>
          <a:lstStyle/>
          <a:p>
            <a:r>
              <a:rPr lang="en-US" dirty="0">
                <a:solidFill>
                  <a:schemeClr val="bg1">
                    <a:lumMod val="50000"/>
                  </a:schemeClr>
                </a:solidFill>
              </a:rPr>
              <a:t>EMR Care (continued)</a:t>
            </a:r>
          </a:p>
        </p:txBody>
      </p:sp>
      <p:sp>
        <p:nvSpPr>
          <p:cNvPr id="3" name="Content Placeholder 2">
            <a:extLst>
              <a:ext uri="{FF2B5EF4-FFF2-40B4-BE49-F238E27FC236}">
                <a16:creationId xmlns:a16="http://schemas.microsoft.com/office/drawing/2014/main" id="{3B153654-3081-7C5E-4A33-4F3573B5007C}"/>
              </a:ext>
            </a:extLst>
          </p:cNvPr>
          <p:cNvSpPr>
            <a:spLocks noGrp="1"/>
          </p:cNvSpPr>
          <p:nvPr>
            <p:ph idx="1"/>
          </p:nvPr>
        </p:nvSpPr>
        <p:spPr>
          <a:xfrm>
            <a:off x="838200" y="1690688"/>
            <a:ext cx="10515600" cy="4486275"/>
          </a:xfrm>
        </p:spPr>
        <p:txBody>
          <a:bodyPr/>
          <a:lstStyle/>
          <a:p>
            <a:pPr marL="514350" indent="-514350">
              <a:buFont typeface="+mj-lt"/>
              <a:buAutoNum type="arabicPeriod" startAt="4"/>
            </a:pPr>
            <a:r>
              <a:rPr lang="en-US" dirty="0"/>
              <a:t>Perform an initial behavioral health assessment including:</a:t>
            </a:r>
          </a:p>
          <a:p>
            <a:pPr lvl="1"/>
            <a:r>
              <a:rPr lang="en-US" sz="2800" dirty="0"/>
              <a:t>Mental status</a:t>
            </a:r>
          </a:p>
          <a:p>
            <a:pPr lvl="1"/>
            <a:r>
              <a:rPr lang="en-US" sz="2800" dirty="0"/>
              <a:t>Ability to communicate</a:t>
            </a:r>
          </a:p>
          <a:p>
            <a:pPr lvl="1"/>
            <a:r>
              <a:rPr lang="en-US" sz="2800" dirty="0"/>
              <a:t>Decision-making capacity</a:t>
            </a:r>
          </a:p>
          <a:p>
            <a:pPr lvl="1"/>
            <a:r>
              <a:rPr lang="en-US" sz="2800" dirty="0"/>
              <a:t>Threats toward self or others</a:t>
            </a:r>
          </a:p>
          <a:p>
            <a:pPr lvl="1"/>
            <a:r>
              <a:rPr lang="en-US" sz="2800" dirty="0"/>
              <a:t>Evidence of hallucinations or psychosis</a:t>
            </a:r>
          </a:p>
          <a:p>
            <a:pPr lvl="1"/>
            <a:r>
              <a:rPr lang="en-US" sz="2800" dirty="0"/>
              <a:t>Ability to participate in evaluation</a:t>
            </a:r>
          </a:p>
        </p:txBody>
      </p:sp>
      <p:pic>
        <p:nvPicPr>
          <p:cNvPr id="10" name="Audio 9">
            <a:extLst>
              <a:ext uri="{FF2B5EF4-FFF2-40B4-BE49-F238E27FC236}">
                <a16:creationId xmlns:a16="http://schemas.microsoft.com/office/drawing/2014/main" id="{29A8E668-BD67-67F2-B895-4D149D19F6C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23999633"/>
      </p:ext>
    </p:extLst>
  </p:cSld>
  <p:clrMapOvr>
    <a:masterClrMapping/>
  </p:clrMapOvr>
  <mc:AlternateContent xmlns:mc="http://schemas.openxmlformats.org/markup-compatibility/2006" xmlns:p14="http://schemas.microsoft.com/office/powerpoint/2010/main">
    <mc:Choice Requires="p14">
      <p:transition spd="slow" p14:dur="2000" advTm="24100"/>
    </mc:Choice>
    <mc:Fallback xmlns="">
      <p:transition spd="slow" advTm="24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9175-43D8-8D88-F591-99EF08D0CA72}"/>
              </a:ext>
            </a:extLst>
          </p:cNvPr>
          <p:cNvSpPr>
            <a:spLocks noGrp="1"/>
          </p:cNvSpPr>
          <p:nvPr>
            <p:ph type="title"/>
          </p:nvPr>
        </p:nvSpPr>
        <p:spPr/>
        <p:txBody>
          <a:bodyPr/>
          <a:lstStyle/>
          <a:p>
            <a:r>
              <a:rPr lang="en-US" dirty="0">
                <a:solidFill>
                  <a:schemeClr val="bg1">
                    <a:lumMod val="50000"/>
                  </a:schemeClr>
                </a:solidFill>
              </a:rPr>
              <a:t>EMR Care (continued)</a:t>
            </a:r>
          </a:p>
        </p:txBody>
      </p:sp>
      <p:sp>
        <p:nvSpPr>
          <p:cNvPr id="3" name="Content Placeholder 2">
            <a:extLst>
              <a:ext uri="{FF2B5EF4-FFF2-40B4-BE49-F238E27FC236}">
                <a16:creationId xmlns:a16="http://schemas.microsoft.com/office/drawing/2014/main" id="{CBF66614-C642-5728-B15B-8055D30383D8}"/>
              </a:ext>
            </a:extLst>
          </p:cNvPr>
          <p:cNvSpPr>
            <a:spLocks noGrp="1"/>
          </p:cNvSpPr>
          <p:nvPr>
            <p:ph idx="1"/>
          </p:nvPr>
        </p:nvSpPr>
        <p:spPr>
          <a:xfrm>
            <a:off x="838200" y="1690688"/>
            <a:ext cx="10515600" cy="4486275"/>
          </a:xfrm>
        </p:spPr>
        <p:txBody>
          <a:bodyPr>
            <a:normAutofit fontScale="92500" lnSpcReduction="10000"/>
          </a:bodyPr>
          <a:lstStyle/>
          <a:p>
            <a:pPr marL="514350" indent="-514350">
              <a:buFont typeface="+mj-lt"/>
              <a:buAutoNum type="arabicPeriod" startAt="5"/>
            </a:pPr>
            <a:r>
              <a:rPr lang="en-US" dirty="0"/>
              <a:t>Determine whether an obvious medical illness or traumatic injury may be contributing to the patient's condition.</a:t>
            </a:r>
          </a:p>
          <a:p>
            <a:pPr marL="514350" indent="-514350">
              <a:buFont typeface="+mj-lt"/>
              <a:buAutoNum type="arabicPeriod" startAt="5"/>
            </a:pPr>
            <a:r>
              <a:rPr lang="en-US" dirty="0"/>
              <a:t>Patients demonstrating any of the following are </a:t>
            </a:r>
            <a:r>
              <a:rPr lang="en-US" dirty="0">
                <a:solidFill>
                  <a:srgbClr val="FF0000"/>
                </a:solidFill>
              </a:rPr>
              <a:t>NOT appropriate </a:t>
            </a:r>
            <a:r>
              <a:rPr lang="en-US" dirty="0"/>
              <a:t>for Mobile Crisis Response evaluation and should be managed according to existing Memorial EMS protocols:</a:t>
            </a:r>
          </a:p>
          <a:p>
            <a:pPr lvl="1"/>
            <a:r>
              <a:rPr lang="en-US" sz="2800" dirty="0"/>
              <a:t>Acute Medical or Traumatic Complaint</a:t>
            </a:r>
          </a:p>
          <a:p>
            <a:pPr lvl="1"/>
            <a:r>
              <a:rPr lang="en-US" sz="2800" dirty="0"/>
              <a:t>Abnormal Vital Signs</a:t>
            </a:r>
          </a:p>
          <a:p>
            <a:pPr lvl="1"/>
            <a:r>
              <a:rPr lang="en-US" sz="2800" dirty="0"/>
              <a:t>Signs/Symptoms of Toxic Ingestion or Overdose</a:t>
            </a:r>
          </a:p>
          <a:p>
            <a:pPr lvl="1"/>
            <a:r>
              <a:rPr lang="en-US" sz="2800" dirty="0"/>
              <a:t>Acute intoxication impairing assessment</a:t>
            </a:r>
          </a:p>
          <a:p>
            <a:pPr lvl="1"/>
            <a:r>
              <a:rPr lang="en-US" sz="2800" dirty="0"/>
              <a:t>Active violent behavior</a:t>
            </a:r>
          </a:p>
          <a:p>
            <a:pPr lvl="1"/>
            <a:r>
              <a:rPr lang="en-US" sz="2800" dirty="0"/>
              <a:t>Any condition requiring immediate EMS intervention or transport</a:t>
            </a:r>
          </a:p>
        </p:txBody>
      </p:sp>
      <p:pic>
        <p:nvPicPr>
          <p:cNvPr id="6" name="Audio 5">
            <a:extLst>
              <a:ext uri="{FF2B5EF4-FFF2-40B4-BE49-F238E27FC236}">
                <a16:creationId xmlns:a16="http://schemas.microsoft.com/office/drawing/2014/main" id="{A2EC0E1D-24D0-456C-5D3F-003B24BA2F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04371504"/>
      </p:ext>
    </p:extLst>
  </p:cSld>
  <p:clrMapOvr>
    <a:masterClrMapping/>
  </p:clrMapOvr>
  <mc:AlternateContent xmlns:mc="http://schemas.openxmlformats.org/markup-compatibility/2006" xmlns:p14="http://schemas.microsoft.com/office/powerpoint/2010/main">
    <mc:Choice Requires="p14">
      <p:transition spd="slow" p14:dur="2000" advTm="43320"/>
    </mc:Choice>
    <mc:Fallback xmlns="">
      <p:transition spd="slow" advTm="4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AA6B0-2A8C-34B7-B3B5-19D89CC35C6B}"/>
              </a:ext>
            </a:extLst>
          </p:cNvPr>
          <p:cNvSpPr>
            <a:spLocks noGrp="1"/>
          </p:cNvSpPr>
          <p:nvPr>
            <p:ph type="title"/>
          </p:nvPr>
        </p:nvSpPr>
        <p:spPr/>
        <p:txBody>
          <a:bodyPr/>
          <a:lstStyle/>
          <a:p>
            <a:r>
              <a:rPr lang="en-US" dirty="0">
                <a:solidFill>
                  <a:schemeClr val="bg1">
                    <a:lumMod val="50000"/>
                  </a:schemeClr>
                </a:solidFill>
              </a:rPr>
              <a:t>EMR Care (continued)</a:t>
            </a:r>
          </a:p>
        </p:txBody>
      </p:sp>
      <p:sp>
        <p:nvSpPr>
          <p:cNvPr id="3" name="Content Placeholder 2">
            <a:extLst>
              <a:ext uri="{FF2B5EF4-FFF2-40B4-BE49-F238E27FC236}">
                <a16:creationId xmlns:a16="http://schemas.microsoft.com/office/drawing/2014/main" id="{4FF7597A-0E82-425C-E859-C5276FB8DC85}"/>
              </a:ext>
            </a:extLst>
          </p:cNvPr>
          <p:cNvSpPr>
            <a:spLocks noGrp="1"/>
          </p:cNvSpPr>
          <p:nvPr>
            <p:ph idx="1"/>
          </p:nvPr>
        </p:nvSpPr>
        <p:spPr>
          <a:xfrm>
            <a:off x="838200" y="1690688"/>
            <a:ext cx="10515600" cy="4486275"/>
          </a:xfrm>
        </p:spPr>
        <p:txBody>
          <a:bodyPr/>
          <a:lstStyle/>
          <a:p>
            <a:pPr marL="514350" indent="-514350">
              <a:buFont typeface="+mj-lt"/>
              <a:buAutoNum type="arabicPeriod" startAt="7"/>
            </a:pPr>
            <a:r>
              <a:rPr lang="en-US" dirty="0"/>
              <a:t>If the patient appears medically stable and is not an immediate threat to self or others, notify the responding EMS clinician that Mobile Crisis Response may be appropriate.</a:t>
            </a:r>
          </a:p>
        </p:txBody>
      </p:sp>
      <p:pic>
        <p:nvPicPr>
          <p:cNvPr id="6" name="Audio 5">
            <a:extLst>
              <a:ext uri="{FF2B5EF4-FFF2-40B4-BE49-F238E27FC236}">
                <a16:creationId xmlns:a16="http://schemas.microsoft.com/office/drawing/2014/main" id="{AAAA65BF-D08D-0962-7B5C-DBC4103892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06409126"/>
      </p:ext>
    </p:extLst>
  </p:cSld>
  <p:clrMapOvr>
    <a:masterClrMapping/>
  </p:clrMapOvr>
  <mc:AlternateContent xmlns:mc="http://schemas.openxmlformats.org/markup-compatibility/2006" xmlns:p14="http://schemas.microsoft.com/office/powerpoint/2010/main">
    <mc:Choice Requires="p14">
      <p:transition spd="slow" p14:dur="2000" advTm="12960"/>
    </mc:Choice>
    <mc:Fallback xmlns="">
      <p:transition spd="slow" advTm="12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5EB7-2913-2CC0-B773-CEF53A608475}"/>
              </a:ext>
            </a:extLst>
          </p:cNvPr>
          <p:cNvSpPr>
            <a:spLocks noGrp="1"/>
          </p:cNvSpPr>
          <p:nvPr>
            <p:ph type="title"/>
          </p:nvPr>
        </p:nvSpPr>
        <p:spPr/>
        <p:txBody>
          <a:bodyPr/>
          <a:lstStyle/>
          <a:p>
            <a:r>
              <a:rPr lang="en-US" dirty="0">
                <a:solidFill>
                  <a:srgbClr val="00B050"/>
                </a:solidFill>
              </a:rPr>
              <a:t>EMT Care</a:t>
            </a:r>
          </a:p>
        </p:txBody>
      </p:sp>
      <p:sp>
        <p:nvSpPr>
          <p:cNvPr id="3" name="Content Placeholder 2">
            <a:extLst>
              <a:ext uri="{FF2B5EF4-FFF2-40B4-BE49-F238E27FC236}">
                <a16:creationId xmlns:a16="http://schemas.microsoft.com/office/drawing/2014/main" id="{372E9353-AE6F-478E-34FF-8C5BD9A39548}"/>
              </a:ext>
            </a:extLst>
          </p:cNvPr>
          <p:cNvSpPr>
            <a:spLocks noGrp="1"/>
          </p:cNvSpPr>
          <p:nvPr>
            <p:ph idx="1"/>
          </p:nvPr>
        </p:nvSpPr>
        <p:spPr>
          <a:xfrm>
            <a:off x="838200" y="1690688"/>
            <a:ext cx="10515600" cy="4486275"/>
          </a:xfrm>
        </p:spPr>
        <p:txBody>
          <a:bodyPr>
            <a:normAutofit lnSpcReduction="10000"/>
          </a:bodyPr>
          <a:lstStyle/>
          <a:p>
            <a:pPr marL="0" indent="0">
              <a:buNone/>
            </a:pPr>
            <a:r>
              <a:rPr lang="en-US" dirty="0"/>
              <a:t>EMT Care should be directed at conducting a thorough patient assessment, identifying medical conditions requiring EMS intervention, determining whether the patient meets criteria for Mobile Crisis Response evaluation, and facilitating care coordination.</a:t>
            </a:r>
          </a:p>
          <a:p>
            <a:pPr marL="514350" indent="-514350">
              <a:buAutoNum type="arabicPeriod"/>
            </a:pPr>
            <a:r>
              <a:rPr lang="en-US" dirty="0"/>
              <a:t>EMT Care includes all components of EMR Care.</a:t>
            </a:r>
          </a:p>
          <a:p>
            <a:pPr marL="514350" indent="-514350">
              <a:buAutoNum type="arabicPeriod"/>
            </a:pPr>
            <a:r>
              <a:rPr lang="en-US" dirty="0"/>
              <a:t>Obtain and document (at minimum):</a:t>
            </a:r>
          </a:p>
          <a:p>
            <a:pPr lvl="1"/>
            <a:r>
              <a:rPr lang="en-US" dirty="0"/>
              <a:t>Blood pressure</a:t>
            </a:r>
          </a:p>
          <a:p>
            <a:pPr lvl="1"/>
            <a:r>
              <a:rPr lang="en-US" dirty="0"/>
              <a:t>Heart rate</a:t>
            </a:r>
          </a:p>
          <a:p>
            <a:pPr lvl="1"/>
            <a:r>
              <a:rPr lang="en-US" dirty="0"/>
              <a:t>Respiratory rate</a:t>
            </a:r>
          </a:p>
          <a:p>
            <a:pPr marL="514350" indent="-514350">
              <a:buAutoNum type="arabicPeriod"/>
            </a:pPr>
            <a:r>
              <a:rPr lang="en-US" dirty="0"/>
              <a:t>Perform an independent assessment to identify any potential medical or acute traumatic causes of behavioral change.</a:t>
            </a:r>
          </a:p>
        </p:txBody>
      </p:sp>
      <p:pic>
        <p:nvPicPr>
          <p:cNvPr id="6" name="Audio 5">
            <a:extLst>
              <a:ext uri="{FF2B5EF4-FFF2-40B4-BE49-F238E27FC236}">
                <a16:creationId xmlns:a16="http://schemas.microsoft.com/office/drawing/2014/main" id="{F0FD0F55-A5C8-2EF2-DB58-065A16E3C26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25042058"/>
      </p:ext>
    </p:extLst>
  </p:cSld>
  <p:clrMapOvr>
    <a:masterClrMapping/>
  </p:clrMapOvr>
  <mc:AlternateContent xmlns:mc="http://schemas.openxmlformats.org/markup-compatibility/2006" xmlns:p14="http://schemas.microsoft.com/office/powerpoint/2010/main">
    <mc:Choice Requires="p14">
      <p:transition spd="slow" p14:dur="2000" advTm="38760"/>
    </mc:Choice>
    <mc:Fallback xmlns="">
      <p:transition spd="slow" advTm="38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0A26-DD38-DF2B-91C3-BA66D17E7DC5}"/>
              </a:ext>
            </a:extLst>
          </p:cNvPr>
          <p:cNvSpPr>
            <a:spLocks noGrp="1"/>
          </p:cNvSpPr>
          <p:nvPr>
            <p:ph type="title"/>
          </p:nvPr>
        </p:nvSpPr>
        <p:spPr/>
        <p:txBody>
          <a:bodyPr/>
          <a:lstStyle/>
          <a:p>
            <a:r>
              <a:rPr lang="en-US" dirty="0">
                <a:solidFill>
                  <a:srgbClr val="00B050"/>
                </a:solidFill>
              </a:rPr>
              <a:t>EMT Care (continued)</a:t>
            </a:r>
          </a:p>
        </p:txBody>
      </p:sp>
      <p:sp>
        <p:nvSpPr>
          <p:cNvPr id="3" name="Content Placeholder 2">
            <a:extLst>
              <a:ext uri="{FF2B5EF4-FFF2-40B4-BE49-F238E27FC236}">
                <a16:creationId xmlns:a16="http://schemas.microsoft.com/office/drawing/2014/main" id="{A7180289-119A-B1C9-377C-F2540DFD32FA}"/>
              </a:ext>
            </a:extLst>
          </p:cNvPr>
          <p:cNvSpPr>
            <a:spLocks noGrp="1"/>
          </p:cNvSpPr>
          <p:nvPr>
            <p:ph idx="1"/>
          </p:nvPr>
        </p:nvSpPr>
        <p:spPr>
          <a:xfrm>
            <a:off x="838200" y="1690688"/>
            <a:ext cx="10515600" cy="4486275"/>
          </a:xfrm>
        </p:spPr>
        <p:txBody>
          <a:bodyPr/>
          <a:lstStyle/>
          <a:p>
            <a:pPr marL="514350" indent="-514350">
              <a:buFont typeface="+mj-lt"/>
              <a:buAutoNum type="arabicPeriod" startAt="4"/>
            </a:pPr>
            <a:r>
              <a:rPr lang="en-US" dirty="0"/>
              <a:t>Evaluate decision-making capacity.</a:t>
            </a:r>
          </a:p>
          <a:p>
            <a:pPr marL="514350" indent="-514350">
              <a:buFont typeface="+mj-lt"/>
              <a:buAutoNum type="arabicPeriod" startAt="4"/>
            </a:pPr>
            <a:r>
              <a:rPr lang="en-US" dirty="0"/>
              <a:t>Assess for suicidal or homicidal ideation.</a:t>
            </a:r>
          </a:p>
          <a:p>
            <a:pPr marL="514350" indent="-514350">
              <a:buFont typeface="+mj-lt"/>
              <a:buAutoNum type="arabicPeriod" startAt="4"/>
            </a:pPr>
            <a:r>
              <a:rPr lang="en-US" dirty="0"/>
              <a:t>Determine whether the patient meets criteria for Petitioning an Emotionally Disturbed Patient or Behavioral Emergencies Protocol. </a:t>
            </a:r>
          </a:p>
        </p:txBody>
      </p:sp>
      <p:pic>
        <p:nvPicPr>
          <p:cNvPr id="6" name="Audio 5">
            <a:extLst>
              <a:ext uri="{FF2B5EF4-FFF2-40B4-BE49-F238E27FC236}">
                <a16:creationId xmlns:a16="http://schemas.microsoft.com/office/drawing/2014/main" id="{9BEDC994-A972-F59B-DC5A-9BB132800D6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8011460"/>
      </p:ext>
    </p:extLst>
  </p:cSld>
  <p:clrMapOvr>
    <a:masterClrMapping/>
  </p:clrMapOvr>
  <mc:AlternateContent xmlns:mc="http://schemas.openxmlformats.org/markup-compatibility/2006" xmlns:p14="http://schemas.microsoft.com/office/powerpoint/2010/main">
    <mc:Choice Requires="p14">
      <p:transition spd="slow" p14:dur="2000" advTm="16140"/>
    </mc:Choice>
    <mc:Fallback xmlns="">
      <p:transition spd="slow" advTm="16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13021-8DBB-C0A7-B0E5-66C860A5DEA0}"/>
              </a:ext>
            </a:extLst>
          </p:cNvPr>
          <p:cNvSpPr>
            <a:spLocks noGrp="1"/>
          </p:cNvSpPr>
          <p:nvPr>
            <p:ph type="title"/>
          </p:nvPr>
        </p:nvSpPr>
        <p:spPr/>
        <p:txBody>
          <a:bodyPr/>
          <a:lstStyle/>
          <a:p>
            <a:r>
              <a:rPr lang="en-US" dirty="0">
                <a:solidFill>
                  <a:srgbClr val="00B050"/>
                </a:solidFill>
              </a:rPr>
              <a:t>EMT Care (continued)</a:t>
            </a:r>
          </a:p>
        </p:txBody>
      </p:sp>
      <p:sp>
        <p:nvSpPr>
          <p:cNvPr id="3" name="Content Placeholder 2">
            <a:extLst>
              <a:ext uri="{FF2B5EF4-FFF2-40B4-BE49-F238E27FC236}">
                <a16:creationId xmlns:a16="http://schemas.microsoft.com/office/drawing/2014/main" id="{547BEFF2-70DB-8FB2-CF66-25D6B30DD676}"/>
              </a:ext>
            </a:extLst>
          </p:cNvPr>
          <p:cNvSpPr>
            <a:spLocks noGrp="1"/>
          </p:cNvSpPr>
          <p:nvPr>
            <p:ph idx="1"/>
          </p:nvPr>
        </p:nvSpPr>
        <p:spPr>
          <a:xfrm>
            <a:off x="838200" y="1690688"/>
            <a:ext cx="10515600" cy="4486275"/>
          </a:xfrm>
        </p:spPr>
        <p:txBody>
          <a:bodyPr>
            <a:normAutofit lnSpcReduction="10000"/>
          </a:bodyPr>
          <a:lstStyle/>
          <a:p>
            <a:pPr marL="514350" indent="-514350">
              <a:buFont typeface="+mj-lt"/>
              <a:buAutoNum type="arabicPeriod" startAt="7"/>
            </a:pPr>
            <a:r>
              <a:rPr lang="en-US" dirty="0"/>
              <a:t>Patients meeting any of the following shall </a:t>
            </a:r>
            <a:r>
              <a:rPr lang="en-US" b="1" dirty="0"/>
              <a:t>NOT</a:t>
            </a:r>
            <a:r>
              <a:rPr lang="en-US" dirty="0"/>
              <a:t> be referred to Mobile Crisis Response and should be transported by EMS:</a:t>
            </a:r>
          </a:p>
          <a:p>
            <a:pPr lvl="1"/>
            <a:r>
              <a:rPr lang="en-US" sz="2800" dirty="0"/>
              <a:t>Emergency medical condition</a:t>
            </a:r>
          </a:p>
          <a:p>
            <a:pPr lvl="1"/>
            <a:r>
              <a:rPr lang="en-US" sz="2800" dirty="0"/>
              <a:t>Lack of decision-making capacity</a:t>
            </a:r>
          </a:p>
          <a:p>
            <a:pPr lvl="1"/>
            <a:r>
              <a:rPr lang="en-US" sz="2800" dirty="0"/>
              <a:t>Active suicide attempt</a:t>
            </a:r>
          </a:p>
          <a:p>
            <a:pPr lvl="1"/>
            <a:r>
              <a:rPr lang="en-US" sz="2800" dirty="0"/>
              <a:t>Active suicidal ideation with intent or plan</a:t>
            </a:r>
          </a:p>
          <a:p>
            <a:pPr lvl="1"/>
            <a:r>
              <a:rPr lang="en-US" sz="2800" dirty="0"/>
              <a:t>Active homicidal ideation</a:t>
            </a:r>
          </a:p>
          <a:p>
            <a:pPr lvl="1"/>
            <a:r>
              <a:rPr lang="en-US" sz="2800" dirty="0"/>
              <a:t>Need for chemical or physical restraint</a:t>
            </a:r>
          </a:p>
          <a:p>
            <a:pPr lvl="1"/>
            <a:r>
              <a:rPr lang="en-US" sz="2800" dirty="0"/>
              <a:t>Involuntary mental health evaluation</a:t>
            </a:r>
          </a:p>
          <a:p>
            <a:pPr lvl="1"/>
            <a:r>
              <a:rPr lang="en-US" sz="2800" dirty="0"/>
              <a:t>Unaccompanied minors</a:t>
            </a:r>
          </a:p>
          <a:p>
            <a:pPr lvl="1"/>
            <a:r>
              <a:rPr lang="en-US" sz="2800" dirty="0"/>
              <a:t>Provider concern regarding patient safety</a:t>
            </a:r>
          </a:p>
        </p:txBody>
      </p:sp>
      <p:pic>
        <p:nvPicPr>
          <p:cNvPr id="6" name="Audio 5">
            <a:extLst>
              <a:ext uri="{FF2B5EF4-FFF2-40B4-BE49-F238E27FC236}">
                <a16:creationId xmlns:a16="http://schemas.microsoft.com/office/drawing/2014/main" id="{99FF794C-1EBD-30BC-B75C-35EB767C0E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83942814"/>
      </p:ext>
    </p:extLst>
  </p:cSld>
  <p:clrMapOvr>
    <a:masterClrMapping/>
  </p:clrMapOvr>
  <mc:AlternateContent xmlns:mc="http://schemas.openxmlformats.org/markup-compatibility/2006" xmlns:p14="http://schemas.microsoft.com/office/powerpoint/2010/main">
    <mc:Choice Requires="p14">
      <p:transition spd="slow" p14:dur="2000" advTm="40920"/>
    </mc:Choice>
    <mc:Fallback xmlns="">
      <p:transition spd="slow" advTm="40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503F3-B9BA-0FE2-4141-769F31341559}"/>
              </a:ext>
            </a:extLst>
          </p:cNvPr>
          <p:cNvSpPr>
            <a:spLocks noGrp="1"/>
          </p:cNvSpPr>
          <p:nvPr>
            <p:ph type="title"/>
          </p:nvPr>
        </p:nvSpPr>
        <p:spPr/>
        <p:txBody>
          <a:bodyPr/>
          <a:lstStyle/>
          <a:p>
            <a:r>
              <a:rPr lang="en-US" dirty="0">
                <a:solidFill>
                  <a:srgbClr val="00B050"/>
                </a:solidFill>
              </a:rPr>
              <a:t>EMT Care (continued)</a:t>
            </a:r>
          </a:p>
        </p:txBody>
      </p:sp>
      <p:sp>
        <p:nvSpPr>
          <p:cNvPr id="3" name="Content Placeholder 2">
            <a:extLst>
              <a:ext uri="{FF2B5EF4-FFF2-40B4-BE49-F238E27FC236}">
                <a16:creationId xmlns:a16="http://schemas.microsoft.com/office/drawing/2014/main" id="{BCB17B22-FCFF-9903-46E2-45EF98E647E5}"/>
              </a:ext>
            </a:extLst>
          </p:cNvPr>
          <p:cNvSpPr>
            <a:spLocks noGrp="1"/>
          </p:cNvSpPr>
          <p:nvPr>
            <p:ph idx="1"/>
          </p:nvPr>
        </p:nvSpPr>
        <p:spPr/>
        <p:txBody>
          <a:bodyPr/>
          <a:lstStyle/>
          <a:p>
            <a:pPr marL="514350" indent="-514350">
              <a:buFont typeface="+mj-lt"/>
              <a:buAutoNum type="arabicPeriod" startAt="8"/>
            </a:pPr>
            <a:r>
              <a:rPr lang="en-US" dirty="0"/>
              <a:t>If appropriate, and the patient is agreeable, request activation of the Mobile Crisis Response Team through the established dispatch process.</a:t>
            </a:r>
          </a:p>
          <a:p>
            <a:pPr marL="514350" indent="-514350">
              <a:buFont typeface="+mj-lt"/>
              <a:buAutoNum type="arabicPeriod" startAt="8"/>
            </a:pPr>
            <a:r>
              <a:rPr lang="en-US" dirty="0"/>
              <a:t>Remain with the patient until the Mobile Crisis Response Team arrives unless otherwise directed by Medical Control. </a:t>
            </a:r>
            <a:r>
              <a:rPr lang="en-US" u="sng" dirty="0"/>
              <a:t>If Mobile Crisis will be significantly delayed (&gt;20 minutes response to scene) EMS transport should be initiated.</a:t>
            </a:r>
          </a:p>
        </p:txBody>
      </p:sp>
      <p:pic>
        <p:nvPicPr>
          <p:cNvPr id="6" name="Audio 5">
            <a:extLst>
              <a:ext uri="{FF2B5EF4-FFF2-40B4-BE49-F238E27FC236}">
                <a16:creationId xmlns:a16="http://schemas.microsoft.com/office/drawing/2014/main" id="{4DE43626-AD0D-D18F-D938-F0702736B1A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4446489"/>
      </p:ext>
    </p:extLst>
  </p:cSld>
  <p:clrMapOvr>
    <a:masterClrMapping/>
  </p:clrMapOvr>
  <mc:AlternateContent xmlns:mc="http://schemas.openxmlformats.org/markup-compatibility/2006" xmlns:p14="http://schemas.microsoft.com/office/powerpoint/2010/main">
    <mc:Choice Requires="p14">
      <p:transition spd="slow" p14:dur="2000" advTm="31600"/>
    </mc:Choice>
    <mc:Fallback xmlns="">
      <p:transition spd="slow" advTm="31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5E24-EFD4-8C4F-3B2B-94F10B5295DC}"/>
              </a:ext>
            </a:extLst>
          </p:cNvPr>
          <p:cNvSpPr>
            <a:spLocks noGrp="1"/>
          </p:cNvSpPr>
          <p:nvPr>
            <p:ph type="title"/>
          </p:nvPr>
        </p:nvSpPr>
        <p:spPr/>
        <p:txBody>
          <a:bodyPr/>
          <a:lstStyle/>
          <a:p>
            <a:r>
              <a:rPr lang="en-US" dirty="0">
                <a:solidFill>
                  <a:srgbClr val="00B050"/>
                </a:solidFill>
              </a:rPr>
              <a:t>EMT Care (continued)</a:t>
            </a:r>
          </a:p>
        </p:txBody>
      </p:sp>
      <p:sp>
        <p:nvSpPr>
          <p:cNvPr id="3" name="Content Placeholder 2">
            <a:extLst>
              <a:ext uri="{FF2B5EF4-FFF2-40B4-BE49-F238E27FC236}">
                <a16:creationId xmlns:a16="http://schemas.microsoft.com/office/drawing/2014/main" id="{44A7096A-E945-C0D1-2362-510D782947D1}"/>
              </a:ext>
            </a:extLst>
          </p:cNvPr>
          <p:cNvSpPr>
            <a:spLocks noGrp="1"/>
          </p:cNvSpPr>
          <p:nvPr>
            <p:ph idx="1"/>
          </p:nvPr>
        </p:nvSpPr>
        <p:spPr>
          <a:xfrm>
            <a:off x="838200" y="1690688"/>
            <a:ext cx="10515600" cy="4486275"/>
          </a:xfrm>
        </p:spPr>
        <p:txBody>
          <a:bodyPr>
            <a:normAutofit fontScale="92500"/>
          </a:bodyPr>
          <a:lstStyle/>
          <a:p>
            <a:pPr marL="514350" indent="-514350">
              <a:buFont typeface="+mj-lt"/>
              <a:buAutoNum type="arabicPeriod" startAt="10"/>
            </a:pPr>
            <a:r>
              <a:rPr lang="en-US" dirty="0"/>
              <a:t>Provide a verbal report to the Mobile Crisis clinician including:</a:t>
            </a:r>
          </a:p>
          <a:p>
            <a:pPr lvl="1"/>
            <a:r>
              <a:rPr lang="en-US" dirty="0"/>
              <a:t>Chief complaint</a:t>
            </a:r>
          </a:p>
          <a:p>
            <a:pPr lvl="1"/>
            <a:r>
              <a:rPr lang="en-US" dirty="0"/>
              <a:t>History</a:t>
            </a:r>
          </a:p>
          <a:p>
            <a:pPr lvl="1"/>
            <a:r>
              <a:rPr lang="en-US" dirty="0"/>
              <a:t>Mental status examination</a:t>
            </a:r>
          </a:p>
          <a:p>
            <a:pPr lvl="1"/>
            <a:r>
              <a:rPr lang="en-US" dirty="0"/>
              <a:t>Vital signs</a:t>
            </a:r>
          </a:p>
          <a:p>
            <a:pPr lvl="1"/>
            <a:r>
              <a:rPr lang="en-US" dirty="0"/>
              <a:t>Any safety concerns</a:t>
            </a:r>
          </a:p>
          <a:p>
            <a:pPr marL="514350" indent="-514350">
              <a:buFont typeface="+mj-lt"/>
              <a:buAutoNum type="arabicPeriod" startAt="11"/>
            </a:pPr>
            <a:r>
              <a:rPr lang="en-US" dirty="0"/>
              <a:t>EMS may obtain patient refusal of transport (see, </a:t>
            </a:r>
            <a:r>
              <a:rPr lang="en-US" b="1" dirty="0"/>
              <a:t>Patient Right of Refusal Policy</a:t>
            </a:r>
            <a:r>
              <a:rPr lang="en-US" dirty="0"/>
              <a:t>) after the Mobile Crisis clinician formally accepts responsibility for the patient in accordance with regional procedures.</a:t>
            </a:r>
          </a:p>
          <a:p>
            <a:pPr marL="514350" indent="-514350">
              <a:buFont typeface="+mj-lt"/>
              <a:buAutoNum type="arabicPeriod" startAt="11"/>
            </a:pPr>
            <a:r>
              <a:rPr lang="en-US" dirty="0"/>
              <a:t>Contact </a:t>
            </a:r>
            <a:r>
              <a:rPr lang="en-US" dirty="0">
                <a:solidFill>
                  <a:schemeClr val="accent2"/>
                </a:solidFill>
              </a:rPr>
              <a:t>Medical Control </a:t>
            </a:r>
            <a:r>
              <a:rPr lang="en-US" dirty="0"/>
              <a:t>whenever uncertainty exists regarding patient disposition.</a:t>
            </a:r>
          </a:p>
        </p:txBody>
      </p:sp>
      <p:pic>
        <p:nvPicPr>
          <p:cNvPr id="10" name="Audio 9">
            <a:extLst>
              <a:ext uri="{FF2B5EF4-FFF2-40B4-BE49-F238E27FC236}">
                <a16:creationId xmlns:a16="http://schemas.microsoft.com/office/drawing/2014/main" id="{8907ED9A-A908-CBA3-EA26-7710265309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19598672"/>
      </p:ext>
    </p:extLst>
  </p:cSld>
  <p:clrMapOvr>
    <a:masterClrMapping/>
  </p:clrMapOvr>
  <mc:AlternateContent xmlns:mc="http://schemas.openxmlformats.org/markup-compatibility/2006" xmlns:p14="http://schemas.microsoft.com/office/powerpoint/2010/main">
    <mc:Choice Requires="p14">
      <p:transition spd="slow" p14:dur="2000" advTm="36480"/>
    </mc:Choice>
    <mc:Fallback xmlns="">
      <p:transition spd="slow" advTm="36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DD56B-5375-830C-F899-8514113485E4}"/>
              </a:ext>
            </a:extLst>
          </p:cNvPr>
          <p:cNvSpPr>
            <a:spLocks noGrp="1"/>
          </p:cNvSpPr>
          <p:nvPr>
            <p:ph type="title"/>
          </p:nvPr>
        </p:nvSpPr>
        <p:spPr/>
        <p:txBody>
          <a:bodyPr/>
          <a:lstStyle/>
          <a:p>
            <a:r>
              <a:rPr lang="en-US" dirty="0">
                <a:solidFill>
                  <a:schemeClr val="accent1"/>
                </a:solidFill>
              </a:rPr>
              <a:t>A-EMT/EMT-I </a:t>
            </a:r>
            <a:r>
              <a:rPr lang="en-US" dirty="0"/>
              <a:t>&amp; </a:t>
            </a:r>
            <a:r>
              <a:rPr lang="en-US" dirty="0">
                <a:solidFill>
                  <a:srgbClr val="FF0000"/>
                </a:solidFill>
              </a:rPr>
              <a:t>Paramedic</a:t>
            </a:r>
            <a:r>
              <a:rPr lang="en-US" dirty="0"/>
              <a:t> Care</a:t>
            </a:r>
          </a:p>
        </p:txBody>
      </p:sp>
      <p:sp>
        <p:nvSpPr>
          <p:cNvPr id="3" name="Content Placeholder 2">
            <a:extLst>
              <a:ext uri="{FF2B5EF4-FFF2-40B4-BE49-F238E27FC236}">
                <a16:creationId xmlns:a16="http://schemas.microsoft.com/office/drawing/2014/main" id="{79C0626F-FD89-0971-037A-F960F6F4F24C}"/>
              </a:ext>
            </a:extLst>
          </p:cNvPr>
          <p:cNvSpPr>
            <a:spLocks noGrp="1"/>
          </p:cNvSpPr>
          <p:nvPr>
            <p:ph idx="1"/>
          </p:nvPr>
        </p:nvSpPr>
        <p:spPr/>
        <p:txBody>
          <a:bodyPr/>
          <a:lstStyle/>
          <a:p>
            <a:pPr marL="0" indent="0">
              <a:buNone/>
            </a:pPr>
            <a:r>
              <a:rPr lang="en-US" dirty="0"/>
              <a:t>A-EMT/ EMT-I &amp; Paramedic Care should be directed at continuing or establishing care, conducting a thorough patient assessment, stabilizing the patient’s condition, and preparing for or providing patient transport if indicated.</a:t>
            </a:r>
          </a:p>
          <a:p>
            <a:pPr marL="514350" indent="-514350">
              <a:buFont typeface="+mj-lt"/>
              <a:buAutoNum type="arabicPeriod"/>
            </a:pPr>
            <a:r>
              <a:rPr lang="en-US" dirty="0"/>
              <a:t>Care at both levels includes all components of EMT Care.</a:t>
            </a:r>
          </a:p>
          <a:p>
            <a:pPr marL="514350" indent="-514350">
              <a:buFont typeface="+mj-lt"/>
              <a:buAutoNum type="arabicPeriod"/>
            </a:pPr>
            <a:r>
              <a:rPr lang="en-US" dirty="0"/>
              <a:t>Obtain peripheral IV access as needed.</a:t>
            </a:r>
          </a:p>
          <a:p>
            <a:pPr lvl="1"/>
            <a:r>
              <a:rPr lang="en-US" dirty="0"/>
              <a:t>Patients requiring IV access are not appropriate for Mobile Crisis referral.</a:t>
            </a:r>
          </a:p>
        </p:txBody>
      </p:sp>
      <p:pic>
        <p:nvPicPr>
          <p:cNvPr id="16" name="Audio 15">
            <a:extLst>
              <a:ext uri="{FF2B5EF4-FFF2-40B4-BE49-F238E27FC236}">
                <a16:creationId xmlns:a16="http://schemas.microsoft.com/office/drawing/2014/main" id="{42D03E8D-309B-51FB-7C83-D3BC76C633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45328818"/>
      </p:ext>
    </p:extLst>
  </p:cSld>
  <p:clrMapOvr>
    <a:masterClrMapping/>
  </p:clrMapOvr>
  <mc:AlternateContent xmlns:mc="http://schemas.openxmlformats.org/markup-compatibility/2006" xmlns:p14="http://schemas.microsoft.com/office/powerpoint/2010/main">
    <mc:Choice Requires="p14">
      <p:transition spd="slow" p14:dur="2000" advTm="29780"/>
    </mc:Choice>
    <mc:Fallback xmlns="">
      <p:transition spd="slow" advTm="29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108B-8DF6-E510-DADF-CEBC742F5E51}"/>
              </a:ext>
            </a:extLst>
          </p:cNvPr>
          <p:cNvSpPr>
            <a:spLocks noGrp="1"/>
          </p:cNvSpPr>
          <p:nvPr>
            <p:ph type="title"/>
          </p:nvPr>
        </p:nvSpPr>
        <p:spPr/>
        <p:txBody>
          <a:bodyPr/>
          <a:lstStyle/>
          <a:p>
            <a:r>
              <a:rPr lang="en-US" dirty="0">
                <a:highlight>
                  <a:srgbClr val="FFFF00"/>
                </a:highlight>
              </a:rPr>
              <a:t>Critical Thinking Elements</a:t>
            </a:r>
          </a:p>
        </p:txBody>
      </p:sp>
      <p:sp>
        <p:nvSpPr>
          <p:cNvPr id="3" name="Content Placeholder 2">
            <a:extLst>
              <a:ext uri="{FF2B5EF4-FFF2-40B4-BE49-F238E27FC236}">
                <a16:creationId xmlns:a16="http://schemas.microsoft.com/office/drawing/2014/main" id="{50175EE0-D858-A8FD-9ABA-8ADF516B7E84}"/>
              </a:ext>
            </a:extLst>
          </p:cNvPr>
          <p:cNvSpPr>
            <a:spLocks noGrp="1"/>
          </p:cNvSpPr>
          <p:nvPr>
            <p:ph idx="1"/>
          </p:nvPr>
        </p:nvSpPr>
        <p:spPr/>
        <p:txBody>
          <a:bodyPr/>
          <a:lstStyle/>
          <a:p>
            <a:r>
              <a:rPr lang="en-US" dirty="0"/>
              <a:t>EMS is responsible for ruling out emergency medical conditions, not "medically clearing" psychiatric patients.</a:t>
            </a:r>
          </a:p>
          <a:p>
            <a:r>
              <a:rPr lang="en-US" dirty="0"/>
              <a:t>The arrival of a Mobile Crisis Response Team alone does not constitute transfer of care. EMS providers shall remain with the patient until a formal handoff has occurred, the receiving clinician has accepted care of the patient, and the patient has executed the required refusal of EMS transport documentation.</a:t>
            </a:r>
          </a:p>
          <a:p>
            <a:r>
              <a:rPr lang="en-US" dirty="0"/>
              <a:t>Documentation of capacity, medical assessment, and rationale for disposition is essential. </a:t>
            </a:r>
          </a:p>
        </p:txBody>
      </p:sp>
      <p:pic>
        <p:nvPicPr>
          <p:cNvPr id="10" name="Audio 9">
            <a:extLst>
              <a:ext uri="{FF2B5EF4-FFF2-40B4-BE49-F238E27FC236}">
                <a16:creationId xmlns:a16="http://schemas.microsoft.com/office/drawing/2014/main" id="{495AA604-5B8A-05BF-AC58-9F921475C7B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28300427"/>
      </p:ext>
    </p:extLst>
  </p:cSld>
  <p:clrMapOvr>
    <a:masterClrMapping/>
  </p:clrMapOvr>
  <mc:AlternateContent xmlns:mc="http://schemas.openxmlformats.org/markup-compatibility/2006" xmlns:p14="http://schemas.microsoft.com/office/powerpoint/2010/main">
    <mc:Choice Requires="p14">
      <p:transition spd="slow" p14:dur="2000" advTm="35160"/>
    </mc:Choice>
    <mc:Fallback xmlns="">
      <p:transition spd="slow" advTm="35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5E3E-942B-CF5E-36D7-49B82C4A59B4}"/>
              </a:ext>
            </a:extLst>
          </p:cNvPr>
          <p:cNvSpPr>
            <a:spLocks noGrp="1"/>
          </p:cNvSpPr>
          <p:nvPr>
            <p:ph type="title"/>
          </p:nvPr>
        </p:nvSpPr>
        <p:spPr/>
        <p:txBody>
          <a:bodyPr/>
          <a:lstStyle/>
          <a:p>
            <a:r>
              <a:rPr lang="en-US" dirty="0">
                <a:highlight>
                  <a:srgbClr val="FFFF00"/>
                </a:highlight>
              </a:rPr>
              <a:t>Critical Thinking Elements (continued)</a:t>
            </a:r>
          </a:p>
        </p:txBody>
      </p:sp>
      <p:sp>
        <p:nvSpPr>
          <p:cNvPr id="3" name="Content Placeholder 2">
            <a:extLst>
              <a:ext uri="{FF2B5EF4-FFF2-40B4-BE49-F238E27FC236}">
                <a16:creationId xmlns:a16="http://schemas.microsoft.com/office/drawing/2014/main" id="{B2E98E7A-1ADA-4370-D956-DB2CF4399CA9}"/>
              </a:ext>
            </a:extLst>
          </p:cNvPr>
          <p:cNvSpPr>
            <a:spLocks noGrp="1"/>
          </p:cNvSpPr>
          <p:nvPr>
            <p:ph idx="1"/>
          </p:nvPr>
        </p:nvSpPr>
        <p:spPr/>
        <p:txBody>
          <a:bodyPr/>
          <a:lstStyle/>
          <a:p>
            <a:r>
              <a:rPr lang="en-US" dirty="0"/>
              <a:t>This protocol applies only where an approved CESSA Mobile Crisis Response Team is operational.</a:t>
            </a:r>
          </a:p>
          <a:p>
            <a:r>
              <a:rPr lang="en-US" dirty="0"/>
              <a:t>Patients who deteriorate or whose condition changes before MCR assumes care should be transported by EMS.</a:t>
            </a:r>
          </a:p>
          <a:p>
            <a:r>
              <a:rPr lang="en-US" dirty="0"/>
              <a:t>If the patient declines EMS transport but also declines evaluation by the Mobile Crisis Response Team, the patient shall be managed in accordance with the Patient Right of Refusal Policy.</a:t>
            </a:r>
          </a:p>
          <a:p>
            <a:r>
              <a:rPr lang="en-US" dirty="0"/>
              <a:t>When in doubt, do not hesitate to contact </a:t>
            </a:r>
            <a:r>
              <a:rPr lang="en-US" dirty="0">
                <a:solidFill>
                  <a:schemeClr val="accent2"/>
                </a:solidFill>
              </a:rPr>
              <a:t>Medical Control</a:t>
            </a:r>
            <a:r>
              <a:rPr lang="en-US" dirty="0"/>
              <a:t>.</a:t>
            </a:r>
          </a:p>
        </p:txBody>
      </p:sp>
      <p:pic>
        <p:nvPicPr>
          <p:cNvPr id="6" name="Audio 5">
            <a:extLst>
              <a:ext uri="{FF2B5EF4-FFF2-40B4-BE49-F238E27FC236}">
                <a16:creationId xmlns:a16="http://schemas.microsoft.com/office/drawing/2014/main" id="{7915D168-CC39-7890-40C2-6FD3195F451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39641822"/>
      </p:ext>
    </p:extLst>
  </p:cSld>
  <p:clrMapOvr>
    <a:masterClrMapping/>
  </p:clrMapOvr>
  <mc:AlternateContent xmlns:mc="http://schemas.openxmlformats.org/markup-compatibility/2006" xmlns:p14="http://schemas.microsoft.com/office/powerpoint/2010/main">
    <mc:Choice Requires="p14">
      <p:transition spd="slow" p14:dur="2000" advTm="32720"/>
    </mc:Choice>
    <mc:Fallback xmlns="">
      <p:transition spd="slow" advTm="32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5C6A0-B95C-ED61-23A8-3C4F53A8A1BF}"/>
              </a:ext>
            </a:extLst>
          </p:cNvPr>
          <p:cNvSpPr>
            <a:spLocks noGrp="1"/>
          </p:cNvSpPr>
          <p:nvPr>
            <p:ph type="title"/>
          </p:nvPr>
        </p:nvSpPr>
        <p:spPr/>
        <p:txBody>
          <a:bodyPr/>
          <a:lstStyle/>
          <a:p>
            <a:r>
              <a:rPr lang="en-US" dirty="0"/>
              <a:t>Mandatory Quality Assessment/Continuous Quality Improvement (QA/CQI)</a:t>
            </a:r>
          </a:p>
        </p:txBody>
      </p:sp>
      <p:sp>
        <p:nvSpPr>
          <p:cNvPr id="3" name="Content Placeholder 2">
            <a:extLst>
              <a:ext uri="{FF2B5EF4-FFF2-40B4-BE49-F238E27FC236}">
                <a16:creationId xmlns:a16="http://schemas.microsoft.com/office/drawing/2014/main" id="{36CA9426-AB9C-334F-452F-4475C14E7DEE}"/>
              </a:ext>
            </a:extLst>
          </p:cNvPr>
          <p:cNvSpPr>
            <a:spLocks noGrp="1"/>
          </p:cNvSpPr>
          <p:nvPr>
            <p:ph idx="1"/>
          </p:nvPr>
        </p:nvSpPr>
        <p:spPr/>
        <p:txBody>
          <a:bodyPr/>
          <a:lstStyle/>
          <a:p>
            <a:r>
              <a:rPr lang="en-US" dirty="0"/>
              <a:t>In communities where an approved Mobile Crisis Response Team has been established, EMS agencies must develop a robust internal QA/CQI that is approved by the Memorial EMS System.</a:t>
            </a:r>
          </a:p>
          <a:p>
            <a:r>
              <a:rPr lang="en-US" dirty="0"/>
              <a:t>Mandatory 100% review anytime the MCR Team is engaged for community-based behavioral health intervention.</a:t>
            </a:r>
          </a:p>
          <a:p>
            <a:r>
              <a:rPr lang="en-US" dirty="0"/>
              <a:t>Agency MCR activated case reviews from the previous month should be submitted to the appropriate EMS System by the 15</a:t>
            </a:r>
            <a:r>
              <a:rPr lang="en-US" baseline="30000" dirty="0"/>
              <a:t>th</a:t>
            </a:r>
            <a:r>
              <a:rPr lang="en-US" dirty="0"/>
              <a:t> of the following month.</a:t>
            </a:r>
          </a:p>
        </p:txBody>
      </p:sp>
      <p:pic>
        <p:nvPicPr>
          <p:cNvPr id="4" name="Picture 3" descr="Illinois Department of Public Health">
            <a:extLst>
              <a:ext uri="{FF2B5EF4-FFF2-40B4-BE49-F238E27FC236}">
                <a16:creationId xmlns:a16="http://schemas.microsoft.com/office/drawing/2014/main" id="{B6B12CE6-FEA3-DCEE-D55E-6525E49A2B2D}"/>
              </a:ext>
            </a:extLst>
          </p:cNvPr>
          <p:cNvPicPr>
            <a:picLocks noChangeAspect="1"/>
          </p:cNvPicPr>
          <p:nvPr/>
        </p:nvPicPr>
        <p:blipFill>
          <a:blip r:embed="rId4"/>
          <a:stretch>
            <a:fillRect/>
          </a:stretch>
        </p:blipFill>
        <p:spPr>
          <a:xfrm>
            <a:off x="4718050" y="5195173"/>
            <a:ext cx="2755900" cy="981790"/>
          </a:xfrm>
          <a:prstGeom prst="rect">
            <a:avLst/>
          </a:prstGeom>
        </p:spPr>
      </p:pic>
      <p:pic>
        <p:nvPicPr>
          <p:cNvPr id="11" name="Audio 10">
            <a:extLst>
              <a:ext uri="{FF2B5EF4-FFF2-40B4-BE49-F238E27FC236}">
                <a16:creationId xmlns:a16="http://schemas.microsoft.com/office/drawing/2014/main" id="{9DEB346F-7B60-ECC8-6BA5-F953269249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79554784"/>
      </p:ext>
    </p:extLst>
  </p:cSld>
  <p:clrMapOvr>
    <a:masterClrMapping/>
  </p:clrMapOvr>
  <mc:AlternateContent xmlns:mc="http://schemas.openxmlformats.org/markup-compatibility/2006" xmlns:p14="http://schemas.microsoft.com/office/powerpoint/2010/main">
    <mc:Choice Requires="p14">
      <p:transition spd="slow" p14:dur="2000" advTm="48060"/>
    </mc:Choice>
    <mc:Fallback xmlns="">
      <p:transition spd="slow" advTm="48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628B71-3195-E5C4-2F31-6475C071C494}"/>
              </a:ext>
            </a:extLst>
          </p:cNvPr>
          <p:cNvSpPr>
            <a:spLocks noGrp="1"/>
          </p:cNvSpPr>
          <p:nvPr>
            <p:ph type="title"/>
          </p:nvPr>
        </p:nvSpPr>
        <p:spPr/>
        <p:txBody>
          <a:bodyPr/>
          <a:lstStyle/>
          <a:p>
            <a:r>
              <a:rPr lang="en-US" dirty="0"/>
              <a:t>Behavioral Health Decision Pathway for EMS</a:t>
            </a:r>
          </a:p>
        </p:txBody>
      </p:sp>
      <p:pic>
        <p:nvPicPr>
          <p:cNvPr id="10" name="Audio 9">
            <a:extLst>
              <a:ext uri="{FF2B5EF4-FFF2-40B4-BE49-F238E27FC236}">
                <a16:creationId xmlns:a16="http://schemas.microsoft.com/office/drawing/2014/main" id="{E5870BDA-A566-CC17-8A36-293FD6A21E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51514828"/>
      </p:ext>
    </p:extLst>
  </p:cSld>
  <p:clrMapOvr>
    <a:masterClrMapping/>
  </p:clrMapOvr>
  <mc:AlternateContent xmlns:mc="http://schemas.openxmlformats.org/markup-compatibility/2006" xmlns:p14="http://schemas.microsoft.com/office/powerpoint/2010/main">
    <mc:Choice Requires="p14">
      <p:transition spd="slow" p14:dur="2000" advTm="18600"/>
    </mc:Choice>
    <mc:Fallback xmlns="">
      <p:transition spd="slow" advTm="18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5205B-E3FD-F618-3CAA-AD44FA159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44C02-0FB2-419B-DF23-08529ED8CC4F}"/>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D5503105-F1B4-A6F2-9776-77AC29A8C84B}"/>
              </a:ext>
            </a:extLst>
          </p:cNvPr>
          <p:cNvPicPr>
            <a:picLocks noGrp="1" noChangeAspect="1"/>
          </p:cNvPicPr>
          <p:nvPr>
            <p:ph idx="1"/>
          </p:nvPr>
        </p:nvPicPr>
        <p:blipFill>
          <a:blip r:embed="rId4"/>
          <a:srcRect l="15669" t="3" r="21291" b="49540"/>
          <a:stretch>
            <a:fillRect/>
          </a:stretch>
        </p:blipFill>
        <p:spPr>
          <a:xfrm>
            <a:off x="1727200" y="2108951"/>
            <a:ext cx="8737600" cy="3122697"/>
          </a:xfrm>
          <a:prstGeom prst="rect">
            <a:avLst/>
          </a:prstGeom>
        </p:spPr>
      </p:pic>
      <p:sp>
        <p:nvSpPr>
          <p:cNvPr id="6" name="Rectangle 5">
            <a:extLst>
              <a:ext uri="{FF2B5EF4-FFF2-40B4-BE49-F238E27FC236}">
                <a16:creationId xmlns:a16="http://schemas.microsoft.com/office/drawing/2014/main" id="{C17DFC5F-818D-0BE3-9B5E-993B93AB2307}"/>
              </a:ext>
            </a:extLst>
          </p:cNvPr>
          <p:cNvSpPr/>
          <p:nvPr/>
        </p:nvSpPr>
        <p:spPr>
          <a:xfrm>
            <a:off x="2298700" y="5219700"/>
            <a:ext cx="2476500" cy="63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1ADE952-119C-1A62-BFEA-64F76B6A4369}"/>
              </a:ext>
            </a:extLst>
          </p:cNvPr>
          <p:cNvSpPr txBox="1"/>
          <p:nvPr/>
        </p:nvSpPr>
        <p:spPr>
          <a:xfrm>
            <a:off x="8851900" y="1724230"/>
            <a:ext cx="1917700" cy="769441"/>
          </a:xfrm>
          <a:prstGeom prst="rect">
            <a:avLst/>
          </a:prstGeom>
          <a:noFill/>
        </p:spPr>
        <p:txBody>
          <a:bodyPr wrap="square" rtlCol="0">
            <a:spAutoFit/>
          </a:bodyPr>
          <a:lstStyle/>
          <a:p>
            <a:pPr algn="ctr"/>
            <a:r>
              <a:rPr lang="en-US" sz="4400" b="1" dirty="0">
                <a:solidFill>
                  <a:srgbClr val="7030A0"/>
                </a:solidFill>
              </a:rPr>
              <a:t>18.J.4</a:t>
            </a:r>
          </a:p>
        </p:txBody>
      </p:sp>
      <p:pic>
        <p:nvPicPr>
          <p:cNvPr id="11" name="Audio 10">
            <a:extLst>
              <a:ext uri="{FF2B5EF4-FFF2-40B4-BE49-F238E27FC236}">
                <a16:creationId xmlns:a16="http://schemas.microsoft.com/office/drawing/2014/main" id="{7173D0D7-DFDC-755C-FE10-CF50D2CE4A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43070205"/>
      </p:ext>
    </p:extLst>
  </p:cSld>
  <p:clrMapOvr>
    <a:masterClrMapping/>
  </p:clrMapOvr>
  <mc:AlternateContent xmlns:mc="http://schemas.openxmlformats.org/markup-compatibility/2006" xmlns:p14="http://schemas.microsoft.com/office/powerpoint/2010/main">
    <mc:Choice Requires="p14">
      <p:transition spd="slow" p14:dur="2000" advTm="11740"/>
    </mc:Choice>
    <mc:Fallback xmlns="">
      <p:transition spd="slow" advTm="11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25BE-5941-4AA7-9839-B779ADD56398}"/>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1E53A27C-A2EC-72AC-89A7-6D9E36AB9CF3}"/>
              </a:ext>
            </a:extLst>
          </p:cNvPr>
          <p:cNvPicPr>
            <a:picLocks noGrp="1" noChangeAspect="1"/>
          </p:cNvPicPr>
          <p:nvPr>
            <p:ph idx="1"/>
          </p:nvPr>
        </p:nvPicPr>
        <p:blipFill>
          <a:blip r:embed="rId4"/>
          <a:stretch>
            <a:fillRect/>
          </a:stretch>
        </p:blipFill>
        <p:spPr>
          <a:xfrm>
            <a:off x="2870200" y="1465032"/>
            <a:ext cx="6775450" cy="4625412"/>
          </a:xfrm>
          <a:prstGeom prst="rect">
            <a:avLst/>
          </a:prstGeom>
        </p:spPr>
      </p:pic>
      <p:sp>
        <p:nvSpPr>
          <p:cNvPr id="6" name="Rectangle 5">
            <a:extLst>
              <a:ext uri="{FF2B5EF4-FFF2-40B4-BE49-F238E27FC236}">
                <a16:creationId xmlns:a16="http://schemas.microsoft.com/office/drawing/2014/main" id="{C9C8C1EF-44D8-F431-2910-2EB6A1E5D2D7}"/>
              </a:ext>
            </a:extLst>
          </p:cNvPr>
          <p:cNvSpPr/>
          <p:nvPr/>
        </p:nvSpPr>
        <p:spPr>
          <a:xfrm>
            <a:off x="5334000" y="3022600"/>
            <a:ext cx="4864100" cy="314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extLst>
              <a:ext uri="{FF2B5EF4-FFF2-40B4-BE49-F238E27FC236}">
                <a16:creationId xmlns:a16="http://schemas.microsoft.com/office/drawing/2014/main" id="{9C68DA0B-0482-3741-511A-74CFF56ED5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88366463"/>
      </p:ext>
    </p:extLst>
  </p:cSld>
  <p:clrMapOvr>
    <a:masterClrMapping/>
  </p:clrMapOvr>
  <mc:AlternateContent xmlns:mc="http://schemas.openxmlformats.org/markup-compatibility/2006" xmlns:p14="http://schemas.microsoft.com/office/powerpoint/2010/main">
    <mc:Choice Requires="p14">
      <p:transition spd="slow" p14:dur="2000" advTm="15740"/>
    </mc:Choice>
    <mc:Fallback xmlns="">
      <p:transition spd="slow" advTm="15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39402-8AC5-6997-F77A-39B8AB0FA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D4763-AE2A-484B-1EA0-39D1DCD43209}"/>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CC977767-0DD1-9F01-9C1E-187FFDAE1252}"/>
              </a:ext>
            </a:extLst>
          </p:cNvPr>
          <p:cNvPicPr>
            <a:picLocks noGrp="1" noChangeAspect="1"/>
          </p:cNvPicPr>
          <p:nvPr>
            <p:ph idx="1"/>
          </p:nvPr>
        </p:nvPicPr>
        <p:blipFill>
          <a:blip r:embed="rId4"/>
          <a:stretch>
            <a:fillRect/>
          </a:stretch>
        </p:blipFill>
        <p:spPr>
          <a:xfrm>
            <a:off x="1724290" y="1690687"/>
            <a:ext cx="8029310" cy="4243779"/>
          </a:xfrm>
          <a:prstGeom prst="rect">
            <a:avLst/>
          </a:prstGeom>
        </p:spPr>
      </p:pic>
      <p:sp>
        <p:nvSpPr>
          <p:cNvPr id="6" name="Rectangle 5">
            <a:extLst>
              <a:ext uri="{FF2B5EF4-FFF2-40B4-BE49-F238E27FC236}">
                <a16:creationId xmlns:a16="http://schemas.microsoft.com/office/drawing/2014/main" id="{CA7C4EED-D9F4-8C4E-6568-0FD01295B770}"/>
              </a:ext>
            </a:extLst>
          </p:cNvPr>
          <p:cNvSpPr/>
          <p:nvPr/>
        </p:nvSpPr>
        <p:spPr>
          <a:xfrm>
            <a:off x="482600" y="3581400"/>
            <a:ext cx="3644900" cy="2476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extLst>
              <a:ext uri="{FF2B5EF4-FFF2-40B4-BE49-F238E27FC236}">
                <a16:creationId xmlns:a16="http://schemas.microsoft.com/office/drawing/2014/main" id="{13DC5C07-BADD-8E60-181B-D0149AB0B8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36808069"/>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E20FE-CD94-9551-4D6C-15638D300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7DFB66-D158-26BA-DE3E-40361B820697}"/>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4D6548D5-F13B-342C-0645-BE89273F67A0}"/>
              </a:ext>
            </a:extLst>
          </p:cNvPr>
          <p:cNvPicPr>
            <a:picLocks noGrp="1" noChangeAspect="1"/>
          </p:cNvPicPr>
          <p:nvPr>
            <p:ph idx="1"/>
          </p:nvPr>
        </p:nvPicPr>
        <p:blipFill>
          <a:blip r:embed="rId4"/>
          <a:stretch>
            <a:fillRect/>
          </a:stretch>
        </p:blipFill>
        <p:spPr>
          <a:xfrm>
            <a:off x="3378200" y="1535570"/>
            <a:ext cx="5435600" cy="4612024"/>
          </a:xfrm>
          <a:prstGeom prst="rect">
            <a:avLst/>
          </a:prstGeom>
        </p:spPr>
      </p:pic>
      <p:sp>
        <p:nvSpPr>
          <p:cNvPr id="6" name="Rectangle 5">
            <a:extLst>
              <a:ext uri="{FF2B5EF4-FFF2-40B4-BE49-F238E27FC236}">
                <a16:creationId xmlns:a16="http://schemas.microsoft.com/office/drawing/2014/main" id="{D814ADFC-BEF4-D221-8199-D19AD9457154}"/>
              </a:ext>
            </a:extLst>
          </p:cNvPr>
          <p:cNvSpPr/>
          <p:nvPr/>
        </p:nvSpPr>
        <p:spPr>
          <a:xfrm>
            <a:off x="5753100" y="2971800"/>
            <a:ext cx="4457700" cy="31757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extLst>
              <a:ext uri="{FF2B5EF4-FFF2-40B4-BE49-F238E27FC236}">
                <a16:creationId xmlns:a16="http://schemas.microsoft.com/office/drawing/2014/main" id="{3D6E1B23-4D18-FD79-CB71-452F41ABB5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87079090"/>
      </p:ext>
    </p:extLst>
  </p:cSld>
  <p:clrMapOvr>
    <a:masterClrMapping/>
  </p:clrMapOvr>
  <mc:AlternateContent xmlns:mc="http://schemas.openxmlformats.org/markup-compatibility/2006" xmlns:p14="http://schemas.microsoft.com/office/powerpoint/2010/main">
    <mc:Choice Requires="p14">
      <p:transition spd="slow" p14:dur="2000" advTm="16740"/>
    </mc:Choice>
    <mc:Fallback xmlns="">
      <p:transition spd="slow" advTm="16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1832-8C98-229D-5218-16900ECFC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37D77-C40C-2C41-4E1C-B55B8E8592A0}"/>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4315FA0B-D819-A2D3-BC3F-4D8504E450D2}"/>
              </a:ext>
            </a:extLst>
          </p:cNvPr>
          <p:cNvPicPr>
            <a:picLocks noGrp="1" noChangeAspect="1"/>
          </p:cNvPicPr>
          <p:nvPr>
            <p:ph idx="1"/>
          </p:nvPr>
        </p:nvPicPr>
        <p:blipFill>
          <a:blip r:embed="rId4"/>
          <a:stretch>
            <a:fillRect/>
          </a:stretch>
        </p:blipFill>
        <p:spPr>
          <a:xfrm>
            <a:off x="3378200" y="1535570"/>
            <a:ext cx="5435600" cy="4612024"/>
          </a:xfrm>
          <a:prstGeom prst="rect">
            <a:avLst/>
          </a:prstGeom>
        </p:spPr>
      </p:pic>
      <p:sp>
        <p:nvSpPr>
          <p:cNvPr id="3" name="Rectangle 2">
            <a:extLst>
              <a:ext uri="{FF2B5EF4-FFF2-40B4-BE49-F238E27FC236}">
                <a16:creationId xmlns:a16="http://schemas.microsoft.com/office/drawing/2014/main" id="{7AF2D5AE-AC7D-6126-3EDD-994347FFFAA7}"/>
              </a:ext>
            </a:extLst>
          </p:cNvPr>
          <p:cNvSpPr/>
          <p:nvPr/>
        </p:nvSpPr>
        <p:spPr>
          <a:xfrm>
            <a:off x="2997200" y="3009900"/>
            <a:ext cx="2717800" cy="31376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E19720-2D3E-549F-444C-15486CAC595A}"/>
              </a:ext>
            </a:extLst>
          </p:cNvPr>
          <p:cNvSpPr/>
          <p:nvPr/>
        </p:nvSpPr>
        <p:spPr>
          <a:xfrm>
            <a:off x="5715000" y="4279900"/>
            <a:ext cx="3898900" cy="18676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extLst>
              <a:ext uri="{FF2B5EF4-FFF2-40B4-BE49-F238E27FC236}">
                <a16:creationId xmlns:a16="http://schemas.microsoft.com/office/drawing/2014/main" id="{292DC0F2-B605-1E68-176B-54E0425F63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87120475"/>
      </p:ext>
    </p:extLst>
  </p:cSld>
  <p:clrMapOvr>
    <a:masterClrMapping/>
  </p:clrMapOvr>
  <mc:AlternateContent xmlns:mc="http://schemas.openxmlformats.org/markup-compatibility/2006" xmlns:p14="http://schemas.microsoft.com/office/powerpoint/2010/main">
    <mc:Choice Requires="p14">
      <p:transition spd="slow" p14:dur="2000" advTm="14020"/>
    </mc:Choice>
    <mc:Fallback xmlns="">
      <p:transition spd="slow" advTm="14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50E1-BF96-896F-7EC8-C3AC03846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359093-99D2-9BE5-51E2-E71519964BD9}"/>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C495F47A-C14C-5F9D-EC7E-5BA24265EC00}"/>
              </a:ext>
            </a:extLst>
          </p:cNvPr>
          <p:cNvPicPr>
            <a:picLocks noGrp="1" noChangeAspect="1"/>
          </p:cNvPicPr>
          <p:nvPr>
            <p:ph idx="1"/>
          </p:nvPr>
        </p:nvPicPr>
        <p:blipFill>
          <a:blip r:embed="rId4"/>
          <a:srcRect b="11557"/>
          <a:stretch>
            <a:fillRect/>
          </a:stretch>
        </p:blipFill>
        <p:spPr>
          <a:xfrm>
            <a:off x="3409950" y="1510003"/>
            <a:ext cx="5372100" cy="4014497"/>
          </a:xfrm>
          <a:prstGeom prst="rect">
            <a:avLst/>
          </a:prstGeom>
        </p:spPr>
      </p:pic>
      <p:sp>
        <p:nvSpPr>
          <p:cNvPr id="6" name="Rectangle 5">
            <a:extLst>
              <a:ext uri="{FF2B5EF4-FFF2-40B4-BE49-F238E27FC236}">
                <a16:creationId xmlns:a16="http://schemas.microsoft.com/office/drawing/2014/main" id="{BDF5DB2B-DBF1-30F5-26BA-E1D94E98C149}"/>
              </a:ext>
            </a:extLst>
          </p:cNvPr>
          <p:cNvSpPr/>
          <p:nvPr/>
        </p:nvSpPr>
        <p:spPr>
          <a:xfrm>
            <a:off x="5740400" y="3657600"/>
            <a:ext cx="3251200" cy="23914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extLst>
              <a:ext uri="{FF2B5EF4-FFF2-40B4-BE49-F238E27FC236}">
                <a16:creationId xmlns:a16="http://schemas.microsoft.com/office/drawing/2014/main" id="{03997551-F941-79B4-EAC8-1B48C93F30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11596630"/>
      </p:ext>
    </p:extLst>
  </p:cSld>
  <p:clrMapOvr>
    <a:masterClrMapping/>
  </p:clrMapOvr>
  <mc:AlternateContent xmlns:mc="http://schemas.openxmlformats.org/markup-compatibility/2006" xmlns:p14="http://schemas.microsoft.com/office/powerpoint/2010/main">
    <mc:Choice Requires="p14">
      <p:transition spd="slow" p14:dur="2000" advTm="9540"/>
    </mc:Choice>
    <mc:Fallback xmlns="">
      <p:transition spd="slow" advTm="9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9D53-9A4B-4DD9-9335-9A1033D11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9D1A2-43A2-3761-1851-E7DB0117D317}"/>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5BF7A9EB-17EE-7F42-4AD4-932285D11573}"/>
              </a:ext>
            </a:extLst>
          </p:cNvPr>
          <p:cNvPicPr>
            <a:picLocks noGrp="1" noChangeAspect="1"/>
          </p:cNvPicPr>
          <p:nvPr>
            <p:ph idx="1"/>
          </p:nvPr>
        </p:nvPicPr>
        <p:blipFill>
          <a:blip r:embed="rId4"/>
          <a:stretch>
            <a:fillRect/>
          </a:stretch>
        </p:blipFill>
        <p:spPr>
          <a:xfrm>
            <a:off x="3409950" y="1510003"/>
            <a:ext cx="5372100" cy="4539085"/>
          </a:xfrm>
          <a:prstGeom prst="rect">
            <a:avLst/>
          </a:prstGeom>
        </p:spPr>
      </p:pic>
      <p:sp>
        <p:nvSpPr>
          <p:cNvPr id="3" name="Rectangle 2">
            <a:extLst>
              <a:ext uri="{FF2B5EF4-FFF2-40B4-BE49-F238E27FC236}">
                <a16:creationId xmlns:a16="http://schemas.microsoft.com/office/drawing/2014/main" id="{8A4F96A1-8D1B-C2CF-D101-3C6064CCF8BE}"/>
              </a:ext>
            </a:extLst>
          </p:cNvPr>
          <p:cNvSpPr/>
          <p:nvPr/>
        </p:nvSpPr>
        <p:spPr>
          <a:xfrm>
            <a:off x="3111500" y="3594100"/>
            <a:ext cx="2565400" cy="1739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udio 6">
            <a:extLst>
              <a:ext uri="{FF2B5EF4-FFF2-40B4-BE49-F238E27FC236}">
                <a16:creationId xmlns:a16="http://schemas.microsoft.com/office/drawing/2014/main" id="{F1E4D2B2-ED87-C3E7-C3C6-03606C7A85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7763477"/>
      </p:ext>
    </p:extLst>
  </p:cSld>
  <p:clrMapOvr>
    <a:masterClrMapping/>
  </p:clrMapOvr>
  <mc:AlternateContent xmlns:mc="http://schemas.openxmlformats.org/markup-compatibility/2006" xmlns:p14="http://schemas.microsoft.com/office/powerpoint/2010/main">
    <mc:Choice Requires="p14">
      <p:transition spd="slow" p14:dur="2000" advTm="7480"/>
    </mc:Choice>
    <mc:Fallback xmlns="">
      <p:transition spd="slow" advTm="7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FDA20-59EC-01D0-AC20-DE71C900FF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4629A-9E62-0059-7666-778ACA913D7E}"/>
              </a:ext>
            </a:extLst>
          </p:cNvPr>
          <p:cNvSpPr>
            <a:spLocks noGrp="1"/>
          </p:cNvSpPr>
          <p:nvPr>
            <p:ph type="title"/>
          </p:nvPr>
        </p:nvSpPr>
        <p:spPr/>
        <p:txBody>
          <a:bodyPr/>
          <a:lstStyle/>
          <a:p>
            <a:r>
              <a:rPr lang="en-US" dirty="0"/>
              <a:t>Behavioral Health Decision Pathway for EMS</a:t>
            </a:r>
          </a:p>
        </p:txBody>
      </p:sp>
      <p:pic>
        <p:nvPicPr>
          <p:cNvPr id="5" name="Content Placeholder 4">
            <a:extLst>
              <a:ext uri="{FF2B5EF4-FFF2-40B4-BE49-F238E27FC236}">
                <a16:creationId xmlns:a16="http://schemas.microsoft.com/office/drawing/2014/main" id="{99D0229D-4563-7AA8-2A9D-63905D8EF95B}"/>
              </a:ext>
            </a:extLst>
          </p:cNvPr>
          <p:cNvPicPr>
            <a:picLocks noGrp="1" noChangeAspect="1"/>
          </p:cNvPicPr>
          <p:nvPr>
            <p:ph idx="1"/>
          </p:nvPr>
        </p:nvPicPr>
        <p:blipFill>
          <a:blip r:embed="rId5"/>
          <a:stretch>
            <a:fillRect/>
          </a:stretch>
        </p:blipFill>
        <p:spPr>
          <a:xfrm>
            <a:off x="3213100" y="1592892"/>
            <a:ext cx="4610100" cy="4530616"/>
          </a:xfrm>
          <a:prstGeom prst="rect">
            <a:avLst/>
          </a:prstGeom>
        </p:spPr>
      </p:pic>
      <p:sp>
        <p:nvSpPr>
          <p:cNvPr id="6" name="Rectangle 5">
            <a:extLst>
              <a:ext uri="{FF2B5EF4-FFF2-40B4-BE49-F238E27FC236}">
                <a16:creationId xmlns:a16="http://schemas.microsoft.com/office/drawing/2014/main" id="{CBCEF9B3-9703-D99B-A6F0-83BD7D1FBC38}"/>
              </a:ext>
            </a:extLst>
          </p:cNvPr>
          <p:cNvSpPr/>
          <p:nvPr/>
        </p:nvSpPr>
        <p:spPr>
          <a:xfrm>
            <a:off x="2540000" y="1580192"/>
            <a:ext cx="2082800" cy="14551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CD035970-1F98-78D3-FFC9-7B1D20A42A67}"/>
              </a:ext>
            </a:extLst>
          </p:cNvPr>
          <p:cNvSpPr/>
          <p:nvPr/>
        </p:nvSpPr>
        <p:spPr>
          <a:xfrm>
            <a:off x="3175000" y="3848100"/>
            <a:ext cx="2305050" cy="2300807"/>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extLst>
              <a:ext uri="{FF2B5EF4-FFF2-40B4-BE49-F238E27FC236}">
                <a16:creationId xmlns:a16="http://schemas.microsoft.com/office/drawing/2014/main" id="{AF378DE1-D9E9-BEE3-E530-F1F81B24DA4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016464143"/>
      </p:ext>
    </p:extLst>
  </p:cSld>
  <p:clrMapOvr>
    <a:masterClrMapping/>
  </p:clrMapOvr>
  <mc:AlternateContent xmlns:mc="http://schemas.openxmlformats.org/markup-compatibility/2006" xmlns:p14="http://schemas.microsoft.com/office/powerpoint/2010/main">
    <mc:Choice Requires="p14">
      <p:transition spd="slow" p14:dur="2000" advTm="42200"/>
    </mc:Choice>
    <mc:Fallback xmlns="">
      <p:transition spd="slow" advTm="42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1"/>
                </p:tgtEl>
              </p:cMediaNode>
            </p:audio>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B09E9-2EA1-F9A2-2FFE-E1CD3A31F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1226-8E94-FD4A-1E4F-3A1BF45E7B43}"/>
              </a:ext>
            </a:extLst>
          </p:cNvPr>
          <p:cNvSpPr>
            <a:spLocks noGrp="1"/>
          </p:cNvSpPr>
          <p:nvPr>
            <p:ph type="title"/>
          </p:nvPr>
        </p:nvSpPr>
        <p:spPr/>
        <p:txBody>
          <a:bodyPr/>
          <a:lstStyle/>
          <a:p>
            <a:r>
              <a:rPr lang="en-US" dirty="0"/>
              <a:t>Behavioral Health Decision Pathway for EMS</a:t>
            </a:r>
          </a:p>
        </p:txBody>
      </p:sp>
      <p:sp>
        <p:nvSpPr>
          <p:cNvPr id="3" name="Content Placeholder 2">
            <a:extLst>
              <a:ext uri="{FF2B5EF4-FFF2-40B4-BE49-F238E27FC236}">
                <a16:creationId xmlns:a16="http://schemas.microsoft.com/office/drawing/2014/main" id="{F5910FEF-DA73-7737-10E6-CD4044C33AE7}"/>
              </a:ext>
            </a:extLst>
          </p:cNvPr>
          <p:cNvSpPr>
            <a:spLocks noGrp="1"/>
          </p:cNvSpPr>
          <p:nvPr>
            <p:ph idx="1"/>
          </p:nvPr>
        </p:nvSpPr>
        <p:spPr/>
        <p:txBody>
          <a:bodyPr/>
          <a:lstStyle/>
          <a:p>
            <a:pPr marL="0" indent="0">
              <a:buNone/>
            </a:pPr>
            <a:r>
              <a:rPr lang="en-US" b="1" dirty="0"/>
              <a:t>Key Reminders:</a:t>
            </a:r>
          </a:p>
          <a:p>
            <a:r>
              <a:rPr lang="en-US" dirty="0"/>
              <a:t>EMS providers shall perform an independent medical assessment on every behavioral health patient.</a:t>
            </a:r>
          </a:p>
          <a:p>
            <a:r>
              <a:rPr lang="en-US" dirty="0"/>
              <a:t>Medical and traumatic emergencies take precedence over behavioral health disposition.</a:t>
            </a:r>
          </a:p>
          <a:p>
            <a:r>
              <a:rPr lang="en-US" dirty="0"/>
              <a:t>When in doubt, transport to the Emergency Department.</a:t>
            </a:r>
          </a:p>
          <a:p>
            <a:r>
              <a:rPr lang="en-US" dirty="0"/>
              <a:t>Transfer to a Mobile Crisis Response Team requires a formal transfer of care, acceptance by the MCR clinician, and completion of the required EMS refusal documentation prior to EMS leaving the scene.</a:t>
            </a:r>
          </a:p>
          <a:p>
            <a:pPr marL="0" indent="0">
              <a:buNone/>
            </a:pPr>
            <a:endParaRPr lang="en-US" dirty="0"/>
          </a:p>
        </p:txBody>
      </p:sp>
      <p:pic>
        <p:nvPicPr>
          <p:cNvPr id="6" name="Audio 5">
            <a:extLst>
              <a:ext uri="{FF2B5EF4-FFF2-40B4-BE49-F238E27FC236}">
                <a16:creationId xmlns:a16="http://schemas.microsoft.com/office/drawing/2014/main" id="{035ADE1A-E333-0561-0995-DAA2A87CC16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53322120"/>
      </p:ext>
    </p:extLst>
  </p:cSld>
  <p:clrMapOvr>
    <a:masterClrMapping/>
  </p:clrMapOvr>
  <mc:AlternateContent xmlns:mc="http://schemas.openxmlformats.org/markup-compatibility/2006" xmlns:p14="http://schemas.microsoft.com/office/powerpoint/2010/main">
    <mc:Choice Requires="p14">
      <p:transition spd="slow" p14:dur="2000" advTm="38420"/>
    </mc:Choice>
    <mc:Fallback xmlns="">
      <p:transition spd="slow" advTm="38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6EBFD0-3405-B4F9-D4AA-CA2028F999F8}"/>
              </a:ext>
            </a:extLst>
          </p:cNvPr>
          <p:cNvSpPr>
            <a:spLocks noGrp="1"/>
          </p:cNvSpPr>
          <p:nvPr>
            <p:ph type="title"/>
          </p:nvPr>
        </p:nvSpPr>
        <p:spPr>
          <a:xfrm>
            <a:off x="838200" y="2766218"/>
            <a:ext cx="10515600" cy="1325563"/>
          </a:xfrm>
        </p:spPr>
        <p:txBody>
          <a:bodyPr>
            <a:normAutofit/>
          </a:bodyPr>
          <a:lstStyle/>
          <a:p>
            <a:pPr algn="ctr"/>
            <a:r>
              <a:rPr lang="en-US" sz="7200" dirty="0"/>
              <a:t>Thank you.</a:t>
            </a:r>
          </a:p>
        </p:txBody>
      </p:sp>
      <p:pic>
        <p:nvPicPr>
          <p:cNvPr id="7" name="Audio 6">
            <a:extLst>
              <a:ext uri="{FF2B5EF4-FFF2-40B4-BE49-F238E27FC236}">
                <a16:creationId xmlns:a16="http://schemas.microsoft.com/office/drawing/2014/main" id="{0A24096C-4C79-5143-9A30-465511FAB01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21920915"/>
      </p:ext>
    </p:extLst>
  </p:cSld>
  <p:clrMapOvr>
    <a:masterClrMapping/>
  </p:clrMapOvr>
  <mc:AlternateContent xmlns:mc="http://schemas.openxmlformats.org/markup-compatibility/2006" xmlns:p14="http://schemas.microsoft.com/office/powerpoint/2010/main">
    <mc:Choice Requires="p14">
      <p:transition spd="slow" p14:dur="2000" advTm="10885"/>
    </mc:Choice>
    <mc:Fallback xmlns="">
      <p:transition spd="slow" advTm="10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40412CF6-B7AC-234A-AF05-B6937DDFD588}" vid="{EA35FC93-FE7A-1A4A-99F7-08FB6CA102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TotalTime>
  <Words>1376</Words>
  <Application>Microsoft Office PowerPoint</Application>
  <PresentationFormat>Widescreen</PresentationFormat>
  <Paragraphs>118</Paragraphs>
  <Slides>28</Slides>
  <Notes>2</Notes>
  <HiddenSlides>0</HiddenSlides>
  <MMClips>28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Mobile Crisis Response (MCR) Integration Protocol Section 18.J</vt:lpstr>
      <vt:lpstr>Disclosures</vt:lpstr>
      <vt:lpstr>Background</vt:lpstr>
      <vt:lpstr>Goals</vt:lpstr>
      <vt:lpstr>EMR Care</vt:lpstr>
      <vt:lpstr>EMR Care (continued)</vt:lpstr>
      <vt:lpstr>EMR Care (continued)</vt:lpstr>
      <vt:lpstr>EMR Care (continued)</vt:lpstr>
      <vt:lpstr>EMT Care</vt:lpstr>
      <vt:lpstr>EMT Care (continued)</vt:lpstr>
      <vt:lpstr>EMT Care (continued)</vt:lpstr>
      <vt:lpstr>EMT Care (continued)</vt:lpstr>
      <vt:lpstr>EMT Care (continued)</vt:lpstr>
      <vt:lpstr>A-EMT/EMT-I &amp; Paramedic Care</vt:lpstr>
      <vt:lpstr>Critical Thinking Elements</vt:lpstr>
      <vt:lpstr>Critical Thinking Elements (continued)</vt:lpstr>
      <vt:lpstr>Mandatory Quality Assessment/Continuous Quality Improvement (QA/CQI)</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Behavioral Health Decision Pathway for EMS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Tyler Fulks</dc:creator>
  <cp:lastModifiedBy>Krueger, Zachariah</cp:lastModifiedBy>
  <cp:revision>6</cp:revision>
  <dcterms:created xsi:type="dcterms:W3CDTF">2026-10-14T15:00:57Z</dcterms:created>
  <dcterms:modified xsi:type="dcterms:W3CDTF">2026-10-14T17:42:14Z</dcterms:modified>
</cp:coreProperties>
</file>